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Lst>
  <p:notesMasterIdLst>
    <p:notesMasterId r:id="rId22"/>
  </p:notesMasterIdLst>
  <p:sldIdLst>
    <p:sldId id="280" r:id="rId5"/>
    <p:sldId id="317" r:id="rId6"/>
    <p:sldId id="277" r:id="rId7"/>
    <p:sldId id="367" r:id="rId8"/>
    <p:sldId id="355" r:id="rId9"/>
    <p:sldId id="357" r:id="rId10"/>
    <p:sldId id="356" r:id="rId11"/>
    <p:sldId id="358" r:id="rId12"/>
    <p:sldId id="359" r:id="rId13"/>
    <p:sldId id="360" r:id="rId14"/>
    <p:sldId id="361" r:id="rId15"/>
    <p:sldId id="362" r:id="rId16"/>
    <p:sldId id="363" r:id="rId17"/>
    <p:sldId id="364" r:id="rId18"/>
    <p:sldId id="365" r:id="rId19"/>
    <p:sldId id="366" r:id="rId20"/>
    <p:sldId id="28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A9E1"/>
    <a:srgbClr val="30A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FF6D9E-17E7-4B88-9810-A07F6A4EEEC1}" v="208" dt="2023-10-16T15:49:57.01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57" autoAdjust="0"/>
  </p:normalViewPr>
  <p:slideViewPr>
    <p:cSldViewPr snapToGrid="0">
      <p:cViewPr varScale="1">
        <p:scale>
          <a:sx n="78" d="100"/>
          <a:sy n="78" d="100"/>
        </p:scale>
        <p:origin x="758" y="7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e Bernier-Bruna" userId="2af67aa3-9516-4d29-8707-b4c44fbc67b0" providerId="ADAL" clId="{DAFF6D9E-17E7-4B88-9810-A07F6A4EEEC1}"/>
    <pc:docChg chg="modSld">
      <pc:chgData name="Pascale Bernier-Bruna" userId="2af67aa3-9516-4d29-8707-b4c44fbc67b0" providerId="ADAL" clId="{DAFF6D9E-17E7-4B88-9810-A07F6A4EEEC1}" dt="2023-10-16T15:49:57.010" v="208"/>
      <pc:docMkLst>
        <pc:docMk/>
      </pc:docMkLst>
      <pc:sldChg chg="modTransition">
        <pc:chgData name="Pascale Bernier-Bruna" userId="2af67aa3-9516-4d29-8707-b4c44fbc67b0" providerId="ADAL" clId="{DAFF6D9E-17E7-4B88-9810-A07F6A4EEEC1}" dt="2023-10-16T15:47:53.266" v="47"/>
        <pc:sldMkLst>
          <pc:docMk/>
          <pc:sldMk cId="2455548963" sldId="277"/>
        </pc:sldMkLst>
      </pc:sldChg>
      <pc:sldChg chg="modSp mod modTransition">
        <pc:chgData name="Pascale Bernier-Bruna" userId="2af67aa3-9516-4d29-8707-b4c44fbc67b0" providerId="ADAL" clId="{DAFF6D9E-17E7-4B88-9810-A07F6A4EEEC1}" dt="2023-10-16T15:47:31.493" v="20"/>
        <pc:sldMkLst>
          <pc:docMk/>
          <pc:sldMk cId="1215679994" sldId="280"/>
        </pc:sldMkLst>
        <pc:spChg chg="mod">
          <ac:chgData name="Pascale Bernier-Bruna" userId="2af67aa3-9516-4d29-8707-b4c44fbc67b0" providerId="ADAL" clId="{DAFF6D9E-17E7-4B88-9810-A07F6A4EEEC1}" dt="2023-10-16T15:45:00.268" v="0" actId="6549"/>
          <ac:spMkLst>
            <pc:docMk/>
            <pc:sldMk cId="1215679994" sldId="280"/>
            <ac:spMk id="3" creationId="{11B850CE-614D-4BD9-B6B0-832336FCC794}"/>
          </ac:spMkLst>
        </pc:spChg>
      </pc:sldChg>
      <pc:sldChg chg="modTransition">
        <pc:chgData name="Pascale Bernier-Bruna" userId="2af67aa3-9516-4d29-8707-b4c44fbc67b0" providerId="ADAL" clId="{DAFF6D9E-17E7-4B88-9810-A07F6A4EEEC1}" dt="2023-10-16T15:49:57.010" v="208"/>
        <pc:sldMkLst>
          <pc:docMk/>
          <pc:sldMk cId="1838696846" sldId="283"/>
        </pc:sldMkLst>
      </pc:sldChg>
      <pc:sldChg chg="modTransition">
        <pc:chgData name="Pascale Bernier-Bruna" userId="2af67aa3-9516-4d29-8707-b4c44fbc67b0" providerId="ADAL" clId="{DAFF6D9E-17E7-4B88-9810-A07F6A4EEEC1}" dt="2023-10-16T15:47:44.090" v="32"/>
        <pc:sldMkLst>
          <pc:docMk/>
          <pc:sldMk cId="1472116606" sldId="317"/>
        </pc:sldMkLst>
      </pc:sldChg>
      <pc:sldChg chg="modTransition">
        <pc:chgData name="Pascale Bernier-Bruna" userId="2af67aa3-9516-4d29-8707-b4c44fbc67b0" providerId="ADAL" clId="{DAFF6D9E-17E7-4B88-9810-A07F6A4EEEC1}" dt="2023-10-16T15:48:15.511" v="60"/>
        <pc:sldMkLst>
          <pc:docMk/>
          <pc:sldMk cId="685431579" sldId="355"/>
        </pc:sldMkLst>
      </pc:sldChg>
      <pc:sldChg chg="modTransition">
        <pc:chgData name="Pascale Bernier-Bruna" userId="2af67aa3-9516-4d29-8707-b4c44fbc67b0" providerId="ADAL" clId="{DAFF6D9E-17E7-4B88-9810-A07F6A4EEEC1}" dt="2023-10-16T15:48:37.850" v="90"/>
        <pc:sldMkLst>
          <pc:docMk/>
          <pc:sldMk cId="2603383918" sldId="356"/>
        </pc:sldMkLst>
      </pc:sldChg>
      <pc:sldChg chg="modTransition">
        <pc:chgData name="Pascale Bernier-Bruna" userId="2af67aa3-9516-4d29-8707-b4c44fbc67b0" providerId="ADAL" clId="{DAFF6D9E-17E7-4B88-9810-A07F6A4EEEC1}" dt="2023-10-16T15:48:25.981" v="75"/>
        <pc:sldMkLst>
          <pc:docMk/>
          <pc:sldMk cId="580177095" sldId="357"/>
        </pc:sldMkLst>
      </pc:sldChg>
      <pc:sldChg chg="modTransition">
        <pc:chgData name="Pascale Bernier-Bruna" userId="2af67aa3-9516-4d29-8707-b4c44fbc67b0" providerId="ADAL" clId="{DAFF6D9E-17E7-4B88-9810-A07F6A4EEEC1}" dt="2023-10-16T15:48:43.186" v="93"/>
        <pc:sldMkLst>
          <pc:docMk/>
          <pc:sldMk cId="2218491243" sldId="358"/>
        </pc:sldMkLst>
      </pc:sldChg>
      <pc:sldChg chg="modTransition">
        <pc:chgData name="Pascale Bernier-Bruna" userId="2af67aa3-9516-4d29-8707-b4c44fbc67b0" providerId="ADAL" clId="{DAFF6D9E-17E7-4B88-9810-A07F6A4EEEC1}" dt="2023-10-16T15:48:52.867" v="108"/>
        <pc:sldMkLst>
          <pc:docMk/>
          <pc:sldMk cId="2697536180" sldId="359"/>
        </pc:sldMkLst>
      </pc:sldChg>
      <pc:sldChg chg="modTransition">
        <pc:chgData name="Pascale Bernier-Bruna" userId="2af67aa3-9516-4d29-8707-b4c44fbc67b0" providerId="ADAL" clId="{DAFF6D9E-17E7-4B88-9810-A07F6A4EEEC1}" dt="2023-10-16T15:49:00.701" v="123"/>
        <pc:sldMkLst>
          <pc:docMk/>
          <pc:sldMk cId="248884029" sldId="360"/>
        </pc:sldMkLst>
      </pc:sldChg>
      <pc:sldChg chg="modTransition">
        <pc:chgData name="Pascale Bernier-Bruna" userId="2af67aa3-9516-4d29-8707-b4c44fbc67b0" providerId="ADAL" clId="{DAFF6D9E-17E7-4B88-9810-A07F6A4EEEC1}" dt="2023-10-16T15:49:08.702" v="138"/>
        <pc:sldMkLst>
          <pc:docMk/>
          <pc:sldMk cId="1799999309" sldId="361"/>
        </pc:sldMkLst>
      </pc:sldChg>
      <pc:sldChg chg="modTransition">
        <pc:chgData name="Pascale Bernier-Bruna" userId="2af67aa3-9516-4d29-8707-b4c44fbc67b0" providerId="ADAL" clId="{DAFF6D9E-17E7-4B88-9810-A07F6A4EEEC1}" dt="2023-10-16T15:49:17.054" v="153"/>
        <pc:sldMkLst>
          <pc:docMk/>
          <pc:sldMk cId="2495354045" sldId="362"/>
        </pc:sldMkLst>
      </pc:sldChg>
      <pc:sldChg chg="modTransition">
        <pc:chgData name="Pascale Bernier-Bruna" userId="2af67aa3-9516-4d29-8707-b4c44fbc67b0" providerId="ADAL" clId="{DAFF6D9E-17E7-4B88-9810-A07F6A4EEEC1}" dt="2023-10-16T15:49:24.666" v="156"/>
        <pc:sldMkLst>
          <pc:docMk/>
          <pc:sldMk cId="726724266" sldId="363"/>
        </pc:sldMkLst>
      </pc:sldChg>
      <pc:sldChg chg="modTransition">
        <pc:chgData name="Pascale Bernier-Bruna" userId="2af67aa3-9516-4d29-8707-b4c44fbc67b0" providerId="ADAL" clId="{DAFF6D9E-17E7-4B88-9810-A07F6A4EEEC1}" dt="2023-10-16T15:49:33.618" v="171"/>
        <pc:sldMkLst>
          <pc:docMk/>
          <pc:sldMk cId="3353252126" sldId="364"/>
        </pc:sldMkLst>
      </pc:sldChg>
      <pc:sldChg chg="modTransition">
        <pc:chgData name="Pascale Bernier-Bruna" userId="2af67aa3-9516-4d29-8707-b4c44fbc67b0" providerId="ADAL" clId="{DAFF6D9E-17E7-4B88-9810-A07F6A4EEEC1}" dt="2023-10-16T15:49:42.867" v="188"/>
        <pc:sldMkLst>
          <pc:docMk/>
          <pc:sldMk cId="1623132974" sldId="365"/>
        </pc:sldMkLst>
      </pc:sldChg>
      <pc:sldChg chg="modTransition">
        <pc:chgData name="Pascale Bernier-Bruna" userId="2af67aa3-9516-4d29-8707-b4c44fbc67b0" providerId="ADAL" clId="{DAFF6D9E-17E7-4B88-9810-A07F6A4EEEC1}" dt="2023-10-16T15:49:50.678" v="203"/>
        <pc:sldMkLst>
          <pc:docMk/>
          <pc:sldMk cId="3000451941" sldId="366"/>
        </pc:sldMkLst>
      </pc:sldChg>
      <pc:sldChg chg="modTransition">
        <pc:chgData name="Pascale Bernier-Bruna" userId="2af67aa3-9516-4d29-8707-b4c44fbc67b0" providerId="ADAL" clId="{DAFF6D9E-17E7-4B88-9810-A07F6A4EEEC1}" dt="2023-10-16T15:48:04.938" v="57"/>
        <pc:sldMkLst>
          <pc:docMk/>
          <pc:sldMk cId="3462814180" sldId="367"/>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image" Target="../media/image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EF900D-C995-4D57-AE47-7263DCD441FA}"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fr-FR"/>
        </a:p>
      </dgm:t>
    </dgm:pt>
    <dgm:pt modelId="{2A41ACDC-D828-4F34-B5A4-F6497645BC8E}">
      <dgm:prSet phldrT="[Texte]" custT="1"/>
      <dgm:spPr>
        <a:solidFill>
          <a:schemeClr val="accent1"/>
        </a:solidFill>
      </dgm:spPr>
      <dgm:t>
        <a:bodyPr/>
        <a:lstStyle/>
        <a:p>
          <a:r>
            <a:rPr lang="en-GB" sz="1800" b="1" dirty="0"/>
            <a:t>Chemistry</a:t>
          </a:r>
          <a:endParaRPr lang="fr-FR" sz="1800" b="1" dirty="0"/>
        </a:p>
      </dgm:t>
    </dgm:pt>
    <dgm:pt modelId="{68E96A15-8FA6-4134-A7ED-E426589207FD}" type="parTrans" cxnId="{55BDC6F1-A3C5-47EB-B18F-15CD8916283C}">
      <dgm:prSet/>
      <dgm:spPr/>
      <dgm:t>
        <a:bodyPr/>
        <a:lstStyle/>
        <a:p>
          <a:endParaRPr lang="fr-FR" sz="2000"/>
        </a:p>
      </dgm:t>
    </dgm:pt>
    <dgm:pt modelId="{733F3AD6-8E88-4BB2-826F-E1D3587D69F6}" type="sibTrans" cxnId="{55BDC6F1-A3C5-47EB-B18F-15CD8916283C}">
      <dgm:prSet/>
      <dgm:spPr/>
      <dgm:t>
        <a:bodyPr/>
        <a:lstStyle/>
        <a:p>
          <a:endParaRPr lang="fr-FR" sz="2000"/>
        </a:p>
      </dgm:t>
    </dgm:pt>
    <dgm:pt modelId="{9409EEF6-5495-4263-9E01-AB4DAB463D5E}">
      <dgm:prSet custT="1"/>
      <dgm:spPr>
        <a:solidFill>
          <a:schemeClr val="accent1"/>
        </a:solidFill>
      </dgm:spPr>
      <dgm:t>
        <a:bodyPr/>
        <a:lstStyle/>
        <a:p>
          <a:r>
            <a:rPr lang="en-GB" sz="1400" dirty="0"/>
            <a:t>Drug discovery</a:t>
          </a:r>
          <a:endParaRPr lang="fr-FR" sz="1400" dirty="0"/>
        </a:p>
      </dgm:t>
    </dgm:pt>
    <dgm:pt modelId="{0F78D497-99A3-4FBE-8D8A-E5F4187290F8}" type="parTrans" cxnId="{1DD166E2-8EEB-4FAF-BBE5-601E3C522EEE}">
      <dgm:prSet/>
      <dgm:spPr/>
      <dgm:t>
        <a:bodyPr/>
        <a:lstStyle/>
        <a:p>
          <a:endParaRPr lang="fr-FR" sz="2000"/>
        </a:p>
      </dgm:t>
    </dgm:pt>
    <dgm:pt modelId="{AD7DCEB9-3757-4221-8F3A-768A23463176}" type="sibTrans" cxnId="{1DD166E2-8EEB-4FAF-BBE5-601E3C522EEE}">
      <dgm:prSet/>
      <dgm:spPr/>
      <dgm:t>
        <a:bodyPr/>
        <a:lstStyle/>
        <a:p>
          <a:endParaRPr lang="fr-FR" sz="2000"/>
        </a:p>
      </dgm:t>
    </dgm:pt>
    <dgm:pt modelId="{22E61FB7-F249-481A-BA0E-599C0C12ADC3}">
      <dgm:prSet custT="1"/>
      <dgm:spPr>
        <a:solidFill>
          <a:schemeClr val="accent2"/>
        </a:solidFill>
      </dgm:spPr>
      <dgm:t>
        <a:bodyPr/>
        <a:lstStyle/>
        <a:p>
          <a:pPr>
            <a:spcAft>
              <a:spcPct val="35000"/>
            </a:spcAft>
          </a:pPr>
          <a:r>
            <a:rPr lang="en-GB" sz="1800" b="1" dirty="0"/>
            <a:t>Machine Learning &amp; Optimisation</a:t>
          </a:r>
          <a:endParaRPr lang="fr-FR" sz="1800" b="1" dirty="0"/>
        </a:p>
      </dgm:t>
    </dgm:pt>
    <dgm:pt modelId="{F53DA666-554F-40F0-8BEB-31B8E3995100}" type="parTrans" cxnId="{5BCB78ED-13E3-4BD0-8C91-87255F9D5B0B}">
      <dgm:prSet/>
      <dgm:spPr/>
      <dgm:t>
        <a:bodyPr/>
        <a:lstStyle/>
        <a:p>
          <a:endParaRPr lang="fr-FR" sz="2000"/>
        </a:p>
      </dgm:t>
    </dgm:pt>
    <dgm:pt modelId="{3E8A4D31-6F45-4122-B861-D53317C96F27}" type="sibTrans" cxnId="{5BCB78ED-13E3-4BD0-8C91-87255F9D5B0B}">
      <dgm:prSet/>
      <dgm:spPr/>
      <dgm:t>
        <a:bodyPr/>
        <a:lstStyle/>
        <a:p>
          <a:endParaRPr lang="fr-FR" sz="2000"/>
        </a:p>
      </dgm:t>
    </dgm:pt>
    <dgm:pt modelId="{3067B171-FCFB-4A70-A6CF-95F58FDC04E2}">
      <dgm:prSet custT="1"/>
      <dgm:spPr>
        <a:solidFill>
          <a:schemeClr val="accent2"/>
        </a:solidFill>
      </dgm:spPr>
      <dgm:t>
        <a:bodyPr/>
        <a:lstStyle/>
        <a:p>
          <a:pPr>
            <a:spcAft>
              <a:spcPts val="0"/>
            </a:spcAft>
          </a:pPr>
          <a:r>
            <a:rPr lang="en-GB" sz="1400" dirty="0"/>
            <a:t>Reinforcement learning for stock management</a:t>
          </a:r>
          <a:endParaRPr lang="fr-FR" sz="1400" dirty="0"/>
        </a:p>
      </dgm:t>
    </dgm:pt>
    <dgm:pt modelId="{6E0DCBC9-D602-456E-9D5F-192C7A468B97}" type="parTrans" cxnId="{C09D00C6-4014-4E22-916A-1B07A907E2FD}">
      <dgm:prSet/>
      <dgm:spPr/>
      <dgm:t>
        <a:bodyPr/>
        <a:lstStyle/>
        <a:p>
          <a:endParaRPr lang="fr-FR" sz="2000"/>
        </a:p>
      </dgm:t>
    </dgm:pt>
    <dgm:pt modelId="{877B976D-228E-4833-B949-A68E37B66CB4}" type="sibTrans" cxnId="{C09D00C6-4014-4E22-916A-1B07A907E2FD}">
      <dgm:prSet/>
      <dgm:spPr/>
      <dgm:t>
        <a:bodyPr/>
        <a:lstStyle/>
        <a:p>
          <a:endParaRPr lang="fr-FR" sz="2000"/>
        </a:p>
      </dgm:t>
    </dgm:pt>
    <dgm:pt modelId="{53CCD91D-CF5E-4F13-B347-5668E0141280}">
      <dgm:prSet custT="1"/>
      <dgm:spPr>
        <a:solidFill>
          <a:schemeClr val="accent2"/>
        </a:solidFill>
      </dgm:spPr>
      <dgm:t>
        <a:bodyPr/>
        <a:lstStyle/>
        <a:p>
          <a:pPr>
            <a:spcAft>
              <a:spcPts val="0"/>
            </a:spcAft>
          </a:pPr>
          <a:r>
            <a:rPr lang="en-GB" sz="1400" dirty="0"/>
            <a:t>Hard optimization problems for energy management</a:t>
          </a:r>
          <a:endParaRPr lang="fr-FR" sz="1400" dirty="0"/>
        </a:p>
      </dgm:t>
    </dgm:pt>
    <dgm:pt modelId="{CFBEAD1A-CA0A-4140-89A0-B22A8D985276}" type="parTrans" cxnId="{B6D01ED2-35B4-4C94-B9F7-944E2C05B25C}">
      <dgm:prSet/>
      <dgm:spPr/>
      <dgm:t>
        <a:bodyPr/>
        <a:lstStyle/>
        <a:p>
          <a:endParaRPr lang="fr-FR" sz="2000"/>
        </a:p>
      </dgm:t>
    </dgm:pt>
    <dgm:pt modelId="{D36E90E3-2CBE-4A46-927F-BFF0A10827DC}" type="sibTrans" cxnId="{B6D01ED2-35B4-4C94-B9F7-944E2C05B25C}">
      <dgm:prSet/>
      <dgm:spPr/>
      <dgm:t>
        <a:bodyPr/>
        <a:lstStyle/>
        <a:p>
          <a:endParaRPr lang="fr-FR" sz="2000"/>
        </a:p>
      </dgm:t>
    </dgm:pt>
    <dgm:pt modelId="{DB87BDA2-00A6-49EC-B01F-71C06D8C215A}">
      <dgm:prSet custT="1"/>
      <dgm:spPr>
        <a:solidFill>
          <a:schemeClr val="accent2"/>
        </a:solidFill>
      </dgm:spPr>
      <dgm:t>
        <a:bodyPr/>
        <a:lstStyle/>
        <a:p>
          <a:pPr>
            <a:spcAft>
              <a:spcPct val="15000"/>
            </a:spcAft>
          </a:pPr>
          <a:r>
            <a:rPr lang="en-GB" sz="1400" dirty="0"/>
            <a:t>HPC mesh segmentation</a:t>
          </a:r>
          <a:endParaRPr lang="fr-FR" sz="1400" dirty="0"/>
        </a:p>
      </dgm:t>
    </dgm:pt>
    <dgm:pt modelId="{98470AB3-C645-4D38-A6AE-C1F94B8AB7A8}" type="parTrans" cxnId="{4B449A01-77BE-436B-93FA-4B75412DD2F1}">
      <dgm:prSet/>
      <dgm:spPr/>
      <dgm:t>
        <a:bodyPr/>
        <a:lstStyle/>
        <a:p>
          <a:endParaRPr lang="fr-FR" sz="2000"/>
        </a:p>
      </dgm:t>
    </dgm:pt>
    <dgm:pt modelId="{71694D3C-605D-4F0A-865B-C2D917425BC8}" type="sibTrans" cxnId="{4B449A01-77BE-436B-93FA-4B75412DD2F1}">
      <dgm:prSet/>
      <dgm:spPr/>
      <dgm:t>
        <a:bodyPr/>
        <a:lstStyle/>
        <a:p>
          <a:endParaRPr lang="fr-FR" sz="2000"/>
        </a:p>
      </dgm:t>
    </dgm:pt>
    <dgm:pt modelId="{A9D067F4-B4D9-40D9-8021-AA61895F1ACF}">
      <dgm:prSet custT="1"/>
      <dgm:spPr>
        <a:solidFill>
          <a:schemeClr val="accent4"/>
        </a:solidFill>
      </dgm:spPr>
      <dgm:t>
        <a:bodyPr/>
        <a:lstStyle/>
        <a:p>
          <a:r>
            <a:rPr lang="en-GB" sz="1800" b="1" dirty="0"/>
            <a:t>Symbolic AI and graph algorithmics</a:t>
          </a:r>
          <a:endParaRPr lang="fr-FR" sz="1800" b="1" dirty="0"/>
        </a:p>
      </dgm:t>
    </dgm:pt>
    <dgm:pt modelId="{F57DB29E-1550-47CD-97A0-9039C13D3E96}" type="parTrans" cxnId="{AF468873-CFE6-46FF-A3AE-F1A89FC0BE76}">
      <dgm:prSet/>
      <dgm:spPr/>
      <dgm:t>
        <a:bodyPr/>
        <a:lstStyle/>
        <a:p>
          <a:endParaRPr lang="fr-FR" sz="2000"/>
        </a:p>
      </dgm:t>
    </dgm:pt>
    <dgm:pt modelId="{984FA9E2-A12C-46BC-AE40-E0181B514E4A}" type="sibTrans" cxnId="{AF468873-CFE6-46FF-A3AE-F1A89FC0BE76}">
      <dgm:prSet/>
      <dgm:spPr/>
      <dgm:t>
        <a:bodyPr/>
        <a:lstStyle/>
        <a:p>
          <a:endParaRPr lang="fr-FR" sz="2000"/>
        </a:p>
      </dgm:t>
    </dgm:pt>
    <dgm:pt modelId="{A72803EC-A0B4-4FB3-BDB5-8D9303E273F4}">
      <dgm:prSet custT="1"/>
      <dgm:spPr>
        <a:solidFill>
          <a:schemeClr val="accent4"/>
        </a:solidFill>
      </dgm:spPr>
      <dgm:t>
        <a:bodyPr/>
        <a:lstStyle/>
        <a:p>
          <a:r>
            <a:rPr lang="en-GB" sz="1400" dirty="0"/>
            <a:t>Quantum natural language processing (QNLP)</a:t>
          </a:r>
          <a:endParaRPr lang="fr-FR" sz="1400" dirty="0"/>
        </a:p>
      </dgm:t>
    </dgm:pt>
    <dgm:pt modelId="{52CC396A-25A7-477B-9D3F-E754B492AC47}" type="parTrans" cxnId="{E5936C2C-7AB7-4574-9BC0-45306BEF641D}">
      <dgm:prSet/>
      <dgm:spPr/>
      <dgm:t>
        <a:bodyPr/>
        <a:lstStyle/>
        <a:p>
          <a:endParaRPr lang="fr-FR" sz="2000"/>
        </a:p>
      </dgm:t>
    </dgm:pt>
    <dgm:pt modelId="{E3CD217B-5880-41DC-8B66-8162500EA19A}" type="sibTrans" cxnId="{E5936C2C-7AB7-4574-9BC0-45306BEF641D}">
      <dgm:prSet/>
      <dgm:spPr/>
      <dgm:t>
        <a:bodyPr/>
        <a:lstStyle/>
        <a:p>
          <a:endParaRPr lang="fr-FR" sz="2000"/>
        </a:p>
      </dgm:t>
    </dgm:pt>
    <dgm:pt modelId="{90D539D5-8628-4C43-99C4-D69CDFFFD229}">
      <dgm:prSet custT="1"/>
      <dgm:spPr>
        <a:solidFill>
          <a:schemeClr val="accent4"/>
        </a:solidFill>
      </dgm:spPr>
      <dgm:t>
        <a:bodyPr/>
        <a:lstStyle/>
        <a:p>
          <a:r>
            <a:rPr lang="en-GB" sz="1400" dirty="0"/>
            <a:t>Quantum probabilistic safety assessment (QPSA)</a:t>
          </a:r>
          <a:endParaRPr lang="fr-FR" sz="1400" dirty="0"/>
        </a:p>
      </dgm:t>
    </dgm:pt>
    <dgm:pt modelId="{320E6165-036E-4329-95D8-F00C7600509F}" type="parTrans" cxnId="{15074236-3DB7-4F7B-8C9B-1B420581A7F7}">
      <dgm:prSet/>
      <dgm:spPr/>
      <dgm:t>
        <a:bodyPr/>
        <a:lstStyle/>
        <a:p>
          <a:endParaRPr lang="fr-FR" sz="2000"/>
        </a:p>
      </dgm:t>
    </dgm:pt>
    <dgm:pt modelId="{B7FCC41F-C5C8-4EE9-8066-481B7333E513}" type="sibTrans" cxnId="{15074236-3DB7-4F7B-8C9B-1B420581A7F7}">
      <dgm:prSet/>
      <dgm:spPr/>
      <dgm:t>
        <a:bodyPr/>
        <a:lstStyle/>
        <a:p>
          <a:endParaRPr lang="fr-FR" sz="2000"/>
        </a:p>
      </dgm:t>
    </dgm:pt>
    <dgm:pt modelId="{8E48B4E2-38AD-4D06-A879-D220A6C41378}">
      <dgm:prSet custT="1"/>
      <dgm:spPr>
        <a:solidFill>
          <a:schemeClr val="accent4"/>
        </a:solidFill>
      </dgm:spPr>
      <dgm:t>
        <a:bodyPr/>
        <a:lstStyle/>
        <a:p>
          <a:r>
            <a:rPr lang="en-GB" sz="1400" dirty="0"/>
            <a:t>Quantum rule-based systems (QRBS) for breast cancer detection</a:t>
          </a:r>
          <a:endParaRPr lang="fr-FR" sz="1400" dirty="0"/>
        </a:p>
      </dgm:t>
    </dgm:pt>
    <dgm:pt modelId="{31711F85-89DB-4700-81BB-76F9697A7EBB}" type="parTrans" cxnId="{FCF0E4B3-38FF-4133-A84F-57F993FA501B}">
      <dgm:prSet/>
      <dgm:spPr/>
      <dgm:t>
        <a:bodyPr/>
        <a:lstStyle/>
        <a:p>
          <a:endParaRPr lang="fr-FR" sz="2000"/>
        </a:p>
      </dgm:t>
    </dgm:pt>
    <dgm:pt modelId="{7EE40E92-43F9-4253-815B-C4BF37D808CF}" type="sibTrans" cxnId="{FCF0E4B3-38FF-4133-A84F-57F993FA501B}">
      <dgm:prSet/>
      <dgm:spPr/>
      <dgm:t>
        <a:bodyPr/>
        <a:lstStyle/>
        <a:p>
          <a:endParaRPr lang="fr-FR" sz="2000"/>
        </a:p>
      </dgm:t>
    </dgm:pt>
    <dgm:pt modelId="{8DD16FD1-437C-4832-954C-78AEFA615D0F}">
      <dgm:prSet phldrT="[Texte]" custT="1"/>
      <dgm:spPr>
        <a:solidFill>
          <a:schemeClr val="accent1"/>
        </a:solidFill>
      </dgm:spPr>
      <dgm:t>
        <a:bodyPr/>
        <a:lstStyle/>
        <a:p>
          <a:r>
            <a:rPr lang="en-GB" sz="1400" dirty="0"/>
            <a:t>CO</a:t>
          </a:r>
          <a:r>
            <a:rPr lang="en-GB" sz="1400" baseline="-25000" dirty="0"/>
            <a:t>2</a:t>
          </a:r>
          <a:r>
            <a:rPr lang="en-GB" sz="1400" dirty="0"/>
            <a:t> recapture</a:t>
          </a:r>
          <a:endParaRPr lang="fr-FR" sz="1400" dirty="0"/>
        </a:p>
      </dgm:t>
    </dgm:pt>
    <dgm:pt modelId="{EFF67B0D-90D9-4216-8EC4-94A2FCD76C1B}" type="sibTrans" cxnId="{E0897AF8-47B8-46E7-BAEA-7745869DC884}">
      <dgm:prSet/>
      <dgm:spPr/>
      <dgm:t>
        <a:bodyPr/>
        <a:lstStyle/>
        <a:p>
          <a:endParaRPr lang="fr-FR" sz="2000"/>
        </a:p>
      </dgm:t>
    </dgm:pt>
    <dgm:pt modelId="{B25995DB-06B8-420B-8F63-8C297CC2B26E}" type="parTrans" cxnId="{E0897AF8-47B8-46E7-BAEA-7745869DC884}">
      <dgm:prSet/>
      <dgm:spPr/>
      <dgm:t>
        <a:bodyPr/>
        <a:lstStyle/>
        <a:p>
          <a:endParaRPr lang="fr-FR" sz="2000"/>
        </a:p>
      </dgm:t>
    </dgm:pt>
    <dgm:pt modelId="{D303433E-80BC-4A74-81AE-03D0AD5E7AD5}">
      <dgm:prSet custT="1"/>
      <dgm:spPr>
        <a:solidFill>
          <a:schemeClr val="accent2"/>
        </a:solidFill>
      </dgm:spPr>
      <dgm:t>
        <a:bodyPr/>
        <a:lstStyle/>
        <a:p>
          <a:pPr>
            <a:spcAft>
              <a:spcPts val="0"/>
            </a:spcAft>
          </a:pPr>
          <a:r>
            <a:rPr lang="en-GB" sz="1400" dirty="0"/>
            <a:t>Financial applications</a:t>
          </a:r>
          <a:endParaRPr lang="fr-FR" sz="1400" dirty="0"/>
        </a:p>
      </dgm:t>
    </dgm:pt>
    <dgm:pt modelId="{B9268280-227D-4D02-B871-948088129796}" type="sibTrans" cxnId="{2EAAC906-5222-4527-88BD-C6A38FA60FAD}">
      <dgm:prSet/>
      <dgm:spPr/>
      <dgm:t>
        <a:bodyPr/>
        <a:lstStyle/>
        <a:p>
          <a:endParaRPr lang="fr-FR" sz="2000"/>
        </a:p>
      </dgm:t>
    </dgm:pt>
    <dgm:pt modelId="{CE765A5A-600D-49C8-BBFB-B05993AFC183}" type="parTrans" cxnId="{2EAAC906-5222-4527-88BD-C6A38FA60FAD}">
      <dgm:prSet/>
      <dgm:spPr/>
      <dgm:t>
        <a:bodyPr/>
        <a:lstStyle/>
        <a:p>
          <a:endParaRPr lang="fr-FR" sz="2000"/>
        </a:p>
      </dgm:t>
    </dgm:pt>
    <dgm:pt modelId="{A52757F8-D506-4F14-9166-FE353B714834}" type="pres">
      <dgm:prSet presAssocID="{B9EF900D-C995-4D57-AE47-7263DCD441FA}" presName="linear" presStyleCnt="0">
        <dgm:presLayoutVars>
          <dgm:dir/>
          <dgm:resizeHandles val="exact"/>
        </dgm:presLayoutVars>
      </dgm:prSet>
      <dgm:spPr/>
    </dgm:pt>
    <dgm:pt modelId="{B4AA4C94-DE9A-41A6-9B6B-4B1E5E6347C8}" type="pres">
      <dgm:prSet presAssocID="{2A41ACDC-D828-4F34-B5A4-F6497645BC8E}" presName="comp" presStyleCnt="0"/>
      <dgm:spPr/>
    </dgm:pt>
    <dgm:pt modelId="{9EEE89B3-83DD-437C-BD4A-ACF822201B06}" type="pres">
      <dgm:prSet presAssocID="{2A41ACDC-D828-4F34-B5A4-F6497645BC8E}" presName="box" presStyleLbl="node1" presStyleIdx="0" presStyleCnt="3"/>
      <dgm:spPr/>
    </dgm:pt>
    <dgm:pt modelId="{FE322104-F865-4EC2-B760-CB37C9F2900B}" type="pres">
      <dgm:prSet presAssocID="{2A41ACDC-D828-4F34-B5A4-F6497645BC8E}" presName="img" presStyleLbl="fgImgPlace1" presStyleIdx="0" presStyleCnt="3"/>
      <dgm:spPr>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l="-3000" r="-3000"/>
          </a:stretch>
        </a:blipFill>
      </dgm:spPr>
    </dgm:pt>
    <dgm:pt modelId="{E56C4AB1-CAA3-4C02-9960-9F81D26234AE}" type="pres">
      <dgm:prSet presAssocID="{2A41ACDC-D828-4F34-B5A4-F6497645BC8E}" presName="text" presStyleLbl="node1" presStyleIdx="0" presStyleCnt="3">
        <dgm:presLayoutVars>
          <dgm:bulletEnabled val="1"/>
        </dgm:presLayoutVars>
      </dgm:prSet>
      <dgm:spPr/>
    </dgm:pt>
    <dgm:pt modelId="{472E9754-EA0A-41E8-B3DE-589823D9E8B7}" type="pres">
      <dgm:prSet presAssocID="{733F3AD6-8E88-4BB2-826F-E1D3587D69F6}" presName="spacer" presStyleCnt="0"/>
      <dgm:spPr/>
    </dgm:pt>
    <dgm:pt modelId="{55642B98-E8BA-4C47-98E7-1C554094D2ED}" type="pres">
      <dgm:prSet presAssocID="{22E61FB7-F249-481A-BA0E-599C0C12ADC3}" presName="comp" presStyleCnt="0"/>
      <dgm:spPr/>
    </dgm:pt>
    <dgm:pt modelId="{7444D72B-BB63-4536-9238-34C1C31FB4C5}" type="pres">
      <dgm:prSet presAssocID="{22E61FB7-F249-481A-BA0E-599C0C12ADC3}" presName="box" presStyleLbl="node1" presStyleIdx="1" presStyleCnt="3"/>
      <dgm:spPr/>
    </dgm:pt>
    <dgm:pt modelId="{43A00678-D861-4C7F-B7C6-3BC3F59915F1}" type="pres">
      <dgm:prSet presAssocID="{22E61FB7-F249-481A-BA0E-599C0C12ADC3}" presName="img" presStyleLbl="fgImgPlace1" presStyleIdx="1" presStyleCnt="3"/>
      <dgm:spPr>
        <a:blipFill>
          <a:blip xmlns:r="http://schemas.openxmlformats.org/officeDocument/2006/relationships"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l="-4000" r="-4000"/>
          </a:stretch>
        </a:blipFill>
      </dgm:spPr>
    </dgm:pt>
    <dgm:pt modelId="{EA9A7D5C-B815-4DC7-9B5F-10A319C519FC}" type="pres">
      <dgm:prSet presAssocID="{22E61FB7-F249-481A-BA0E-599C0C12ADC3}" presName="text" presStyleLbl="node1" presStyleIdx="1" presStyleCnt="3">
        <dgm:presLayoutVars>
          <dgm:bulletEnabled val="1"/>
        </dgm:presLayoutVars>
      </dgm:prSet>
      <dgm:spPr/>
    </dgm:pt>
    <dgm:pt modelId="{AAE9DDD9-9133-4BB6-B0AB-68129D0DEDE5}" type="pres">
      <dgm:prSet presAssocID="{3E8A4D31-6F45-4122-B861-D53317C96F27}" presName="spacer" presStyleCnt="0"/>
      <dgm:spPr/>
    </dgm:pt>
    <dgm:pt modelId="{C25EC61A-4A9F-42E8-84E7-7B4D9C9413E4}" type="pres">
      <dgm:prSet presAssocID="{A9D067F4-B4D9-40D9-8021-AA61895F1ACF}" presName="comp" presStyleCnt="0"/>
      <dgm:spPr/>
    </dgm:pt>
    <dgm:pt modelId="{1EAE44A8-90BB-4844-8506-9C6ECB12329A}" type="pres">
      <dgm:prSet presAssocID="{A9D067F4-B4D9-40D9-8021-AA61895F1ACF}" presName="box" presStyleLbl="node1" presStyleIdx="2" presStyleCnt="3"/>
      <dgm:spPr/>
    </dgm:pt>
    <dgm:pt modelId="{56BA6243-29F6-498E-AAAE-D8B4E41BAED8}" type="pres">
      <dgm:prSet presAssocID="{A9D067F4-B4D9-40D9-8021-AA61895F1ACF}" presName="img" presStyleLbl="fgImgPlace1" presStyleIdx="2" presStyleCnt="3"/>
      <dgm:spPr>
        <a:blipFill>
          <a:blip xmlns:r="http://schemas.openxmlformats.org/officeDocument/2006/relationships" r:embed="rId3" cstate="hq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dgm:spPr>
    </dgm:pt>
    <dgm:pt modelId="{313E15D2-F280-4BF4-8C23-5CA10171C2AA}" type="pres">
      <dgm:prSet presAssocID="{A9D067F4-B4D9-40D9-8021-AA61895F1ACF}" presName="text" presStyleLbl="node1" presStyleIdx="2" presStyleCnt="3">
        <dgm:presLayoutVars>
          <dgm:bulletEnabled val="1"/>
        </dgm:presLayoutVars>
      </dgm:prSet>
      <dgm:spPr/>
    </dgm:pt>
  </dgm:ptLst>
  <dgm:cxnLst>
    <dgm:cxn modelId="{4B449A01-77BE-436B-93FA-4B75412DD2F1}" srcId="{22E61FB7-F249-481A-BA0E-599C0C12ADC3}" destId="{DB87BDA2-00A6-49EC-B01F-71C06D8C215A}" srcOrd="3" destOrd="0" parTransId="{98470AB3-C645-4D38-A6AE-C1F94B8AB7A8}" sibTransId="{71694D3C-605D-4F0A-865B-C2D917425BC8}"/>
    <dgm:cxn modelId="{F94DEB03-98DD-4E7E-AB3E-DD19D8E315DE}" type="presOf" srcId="{A9D067F4-B4D9-40D9-8021-AA61895F1ACF}" destId="{313E15D2-F280-4BF4-8C23-5CA10171C2AA}" srcOrd="1" destOrd="0" presId="urn:microsoft.com/office/officeart/2005/8/layout/vList4"/>
    <dgm:cxn modelId="{2EAAC906-5222-4527-88BD-C6A38FA60FAD}" srcId="{22E61FB7-F249-481A-BA0E-599C0C12ADC3}" destId="{D303433E-80BC-4A74-81AE-03D0AD5E7AD5}" srcOrd="2" destOrd="0" parTransId="{CE765A5A-600D-49C8-BBFB-B05993AFC183}" sibTransId="{B9268280-227D-4D02-B871-948088129796}"/>
    <dgm:cxn modelId="{C0789709-685C-4389-A754-087FB8F417C1}" type="presOf" srcId="{9409EEF6-5495-4263-9E01-AB4DAB463D5E}" destId="{E56C4AB1-CAA3-4C02-9960-9F81D26234AE}" srcOrd="1" destOrd="2" presId="urn:microsoft.com/office/officeart/2005/8/layout/vList4"/>
    <dgm:cxn modelId="{8D39C50E-F8EF-4E80-9AD7-114EC23BA343}" type="presOf" srcId="{8DD16FD1-437C-4832-954C-78AEFA615D0F}" destId="{E56C4AB1-CAA3-4C02-9960-9F81D26234AE}" srcOrd="1" destOrd="1" presId="urn:microsoft.com/office/officeart/2005/8/layout/vList4"/>
    <dgm:cxn modelId="{1CC87C16-BF7B-4A64-B985-0392A00C7E83}" type="presOf" srcId="{53CCD91D-CF5E-4F13-B347-5668E0141280}" destId="{EA9A7D5C-B815-4DC7-9B5F-10A319C519FC}" srcOrd="1" destOrd="2" presId="urn:microsoft.com/office/officeart/2005/8/layout/vList4"/>
    <dgm:cxn modelId="{BD1CFB22-811F-40A3-8B4B-DC1A03C29488}" type="presOf" srcId="{3067B171-FCFB-4A70-A6CF-95F58FDC04E2}" destId="{7444D72B-BB63-4536-9238-34C1C31FB4C5}" srcOrd="0" destOrd="1" presId="urn:microsoft.com/office/officeart/2005/8/layout/vList4"/>
    <dgm:cxn modelId="{E5936C2C-7AB7-4574-9BC0-45306BEF641D}" srcId="{A9D067F4-B4D9-40D9-8021-AA61895F1ACF}" destId="{A72803EC-A0B4-4FB3-BDB5-8D9303E273F4}" srcOrd="0" destOrd="0" parTransId="{52CC396A-25A7-477B-9D3F-E754B492AC47}" sibTransId="{E3CD217B-5880-41DC-8B66-8162500EA19A}"/>
    <dgm:cxn modelId="{15074236-3DB7-4F7B-8C9B-1B420581A7F7}" srcId="{A9D067F4-B4D9-40D9-8021-AA61895F1ACF}" destId="{90D539D5-8628-4C43-99C4-D69CDFFFD229}" srcOrd="1" destOrd="0" parTransId="{320E6165-036E-4329-95D8-F00C7600509F}" sibTransId="{B7FCC41F-C5C8-4EE9-8066-481B7333E513}"/>
    <dgm:cxn modelId="{97979137-A9BE-4453-B033-F5357DCCCE61}" type="presOf" srcId="{2A41ACDC-D828-4F34-B5A4-F6497645BC8E}" destId="{9EEE89B3-83DD-437C-BD4A-ACF822201B06}" srcOrd="0" destOrd="0" presId="urn:microsoft.com/office/officeart/2005/8/layout/vList4"/>
    <dgm:cxn modelId="{E1D65D68-175A-4A56-B19B-BD3A7379B34E}" type="presOf" srcId="{D303433E-80BC-4A74-81AE-03D0AD5E7AD5}" destId="{7444D72B-BB63-4536-9238-34C1C31FB4C5}" srcOrd="0" destOrd="3" presId="urn:microsoft.com/office/officeart/2005/8/layout/vList4"/>
    <dgm:cxn modelId="{4AF8244B-E7E1-4EB3-939F-A5D62774AA5C}" type="presOf" srcId="{53CCD91D-CF5E-4F13-B347-5668E0141280}" destId="{7444D72B-BB63-4536-9238-34C1C31FB4C5}" srcOrd="0" destOrd="2" presId="urn:microsoft.com/office/officeart/2005/8/layout/vList4"/>
    <dgm:cxn modelId="{F501664B-6B83-4182-A48D-39D88FDE1773}" type="presOf" srcId="{22E61FB7-F249-481A-BA0E-599C0C12ADC3}" destId="{7444D72B-BB63-4536-9238-34C1C31FB4C5}" srcOrd="0" destOrd="0" presId="urn:microsoft.com/office/officeart/2005/8/layout/vList4"/>
    <dgm:cxn modelId="{9E74D16D-808C-4F28-8F09-6C685B3C1527}" type="presOf" srcId="{90D539D5-8628-4C43-99C4-D69CDFFFD229}" destId="{1EAE44A8-90BB-4844-8506-9C6ECB12329A}" srcOrd="0" destOrd="2" presId="urn:microsoft.com/office/officeart/2005/8/layout/vList4"/>
    <dgm:cxn modelId="{7EB35950-4004-45FF-9FDC-8CE8A07D05A6}" type="presOf" srcId="{D303433E-80BC-4A74-81AE-03D0AD5E7AD5}" destId="{EA9A7D5C-B815-4DC7-9B5F-10A319C519FC}" srcOrd="1" destOrd="3" presId="urn:microsoft.com/office/officeart/2005/8/layout/vList4"/>
    <dgm:cxn modelId="{83DB0F73-D868-47F2-AAE6-C7B348479E92}" type="presOf" srcId="{DB87BDA2-00A6-49EC-B01F-71C06D8C215A}" destId="{EA9A7D5C-B815-4DC7-9B5F-10A319C519FC}" srcOrd="1" destOrd="4" presId="urn:microsoft.com/office/officeart/2005/8/layout/vList4"/>
    <dgm:cxn modelId="{AF468873-CFE6-46FF-A3AE-F1A89FC0BE76}" srcId="{B9EF900D-C995-4D57-AE47-7263DCD441FA}" destId="{A9D067F4-B4D9-40D9-8021-AA61895F1ACF}" srcOrd="2" destOrd="0" parTransId="{F57DB29E-1550-47CD-97A0-9039C13D3E96}" sibTransId="{984FA9E2-A12C-46BC-AE40-E0181B514E4A}"/>
    <dgm:cxn modelId="{5DAEED55-961D-45C8-8A8E-27E91924F7F5}" type="presOf" srcId="{90D539D5-8628-4C43-99C4-D69CDFFFD229}" destId="{313E15D2-F280-4BF4-8C23-5CA10171C2AA}" srcOrd="1" destOrd="2" presId="urn:microsoft.com/office/officeart/2005/8/layout/vList4"/>
    <dgm:cxn modelId="{E4A2C776-0388-4969-BD00-F111D1F1F9BB}" type="presOf" srcId="{8E48B4E2-38AD-4D06-A879-D220A6C41378}" destId="{313E15D2-F280-4BF4-8C23-5CA10171C2AA}" srcOrd="1" destOrd="3" presId="urn:microsoft.com/office/officeart/2005/8/layout/vList4"/>
    <dgm:cxn modelId="{C6D70677-E1D4-4521-89FD-1536793BEBA7}" type="presOf" srcId="{3067B171-FCFB-4A70-A6CF-95F58FDC04E2}" destId="{EA9A7D5C-B815-4DC7-9B5F-10A319C519FC}" srcOrd="1" destOrd="1" presId="urn:microsoft.com/office/officeart/2005/8/layout/vList4"/>
    <dgm:cxn modelId="{A54E8E77-7E50-4C1E-B25A-0BA6C3D93A91}" type="presOf" srcId="{DB87BDA2-00A6-49EC-B01F-71C06D8C215A}" destId="{7444D72B-BB63-4536-9238-34C1C31FB4C5}" srcOrd="0" destOrd="4" presId="urn:microsoft.com/office/officeart/2005/8/layout/vList4"/>
    <dgm:cxn modelId="{D21CF579-3DD5-48E0-AE77-C8D487119F4B}" type="presOf" srcId="{A72803EC-A0B4-4FB3-BDB5-8D9303E273F4}" destId="{1EAE44A8-90BB-4844-8506-9C6ECB12329A}" srcOrd="0" destOrd="1" presId="urn:microsoft.com/office/officeart/2005/8/layout/vList4"/>
    <dgm:cxn modelId="{8ABD9A7A-B610-4E12-B56C-646A09621313}" type="presOf" srcId="{2A41ACDC-D828-4F34-B5A4-F6497645BC8E}" destId="{E56C4AB1-CAA3-4C02-9960-9F81D26234AE}" srcOrd="1" destOrd="0" presId="urn:microsoft.com/office/officeart/2005/8/layout/vList4"/>
    <dgm:cxn modelId="{E3794A82-9ED0-4980-B843-F25116E473AB}" type="presOf" srcId="{22E61FB7-F249-481A-BA0E-599C0C12ADC3}" destId="{EA9A7D5C-B815-4DC7-9B5F-10A319C519FC}" srcOrd="1" destOrd="0" presId="urn:microsoft.com/office/officeart/2005/8/layout/vList4"/>
    <dgm:cxn modelId="{136F4C99-AB74-4191-AA1A-9B4C0DC0C9CF}" type="presOf" srcId="{B9EF900D-C995-4D57-AE47-7263DCD441FA}" destId="{A52757F8-D506-4F14-9166-FE353B714834}" srcOrd="0" destOrd="0" presId="urn:microsoft.com/office/officeart/2005/8/layout/vList4"/>
    <dgm:cxn modelId="{95667499-9EB2-4CA7-8B2D-361D0B639A2A}" type="presOf" srcId="{A9D067F4-B4D9-40D9-8021-AA61895F1ACF}" destId="{1EAE44A8-90BB-4844-8506-9C6ECB12329A}" srcOrd="0" destOrd="0" presId="urn:microsoft.com/office/officeart/2005/8/layout/vList4"/>
    <dgm:cxn modelId="{FEE171A7-E616-4397-A29A-29E2AE672A10}" type="presOf" srcId="{A72803EC-A0B4-4FB3-BDB5-8D9303E273F4}" destId="{313E15D2-F280-4BF4-8C23-5CA10171C2AA}" srcOrd="1" destOrd="1" presId="urn:microsoft.com/office/officeart/2005/8/layout/vList4"/>
    <dgm:cxn modelId="{810822AE-38D0-49CE-8C39-02ED6F4FDD37}" type="presOf" srcId="{8E48B4E2-38AD-4D06-A879-D220A6C41378}" destId="{1EAE44A8-90BB-4844-8506-9C6ECB12329A}" srcOrd="0" destOrd="3" presId="urn:microsoft.com/office/officeart/2005/8/layout/vList4"/>
    <dgm:cxn modelId="{FCF0E4B3-38FF-4133-A84F-57F993FA501B}" srcId="{A9D067F4-B4D9-40D9-8021-AA61895F1ACF}" destId="{8E48B4E2-38AD-4D06-A879-D220A6C41378}" srcOrd="2" destOrd="0" parTransId="{31711F85-89DB-4700-81BB-76F9697A7EBB}" sibTransId="{7EE40E92-43F9-4253-815B-C4BF37D808CF}"/>
    <dgm:cxn modelId="{C09D00C6-4014-4E22-916A-1B07A907E2FD}" srcId="{22E61FB7-F249-481A-BA0E-599C0C12ADC3}" destId="{3067B171-FCFB-4A70-A6CF-95F58FDC04E2}" srcOrd="0" destOrd="0" parTransId="{6E0DCBC9-D602-456E-9D5F-192C7A468B97}" sibTransId="{877B976D-228E-4833-B949-A68E37B66CB4}"/>
    <dgm:cxn modelId="{5E1E1CCE-F15C-40BC-999D-D0AE3FAF071B}" type="presOf" srcId="{9409EEF6-5495-4263-9E01-AB4DAB463D5E}" destId="{9EEE89B3-83DD-437C-BD4A-ACF822201B06}" srcOrd="0" destOrd="2" presId="urn:microsoft.com/office/officeart/2005/8/layout/vList4"/>
    <dgm:cxn modelId="{B6D01ED2-35B4-4C94-B9F7-944E2C05B25C}" srcId="{22E61FB7-F249-481A-BA0E-599C0C12ADC3}" destId="{53CCD91D-CF5E-4F13-B347-5668E0141280}" srcOrd="1" destOrd="0" parTransId="{CFBEAD1A-CA0A-4140-89A0-B22A8D985276}" sibTransId="{D36E90E3-2CBE-4A46-927F-BFF0A10827DC}"/>
    <dgm:cxn modelId="{EF8B82D8-10F7-4673-B68B-E0D664564472}" type="presOf" srcId="{8DD16FD1-437C-4832-954C-78AEFA615D0F}" destId="{9EEE89B3-83DD-437C-BD4A-ACF822201B06}" srcOrd="0" destOrd="1" presId="urn:microsoft.com/office/officeart/2005/8/layout/vList4"/>
    <dgm:cxn modelId="{1DD166E2-8EEB-4FAF-BBE5-601E3C522EEE}" srcId="{2A41ACDC-D828-4F34-B5A4-F6497645BC8E}" destId="{9409EEF6-5495-4263-9E01-AB4DAB463D5E}" srcOrd="1" destOrd="0" parTransId="{0F78D497-99A3-4FBE-8D8A-E5F4187290F8}" sibTransId="{AD7DCEB9-3757-4221-8F3A-768A23463176}"/>
    <dgm:cxn modelId="{5BCB78ED-13E3-4BD0-8C91-87255F9D5B0B}" srcId="{B9EF900D-C995-4D57-AE47-7263DCD441FA}" destId="{22E61FB7-F249-481A-BA0E-599C0C12ADC3}" srcOrd="1" destOrd="0" parTransId="{F53DA666-554F-40F0-8BEB-31B8E3995100}" sibTransId="{3E8A4D31-6F45-4122-B861-D53317C96F27}"/>
    <dgm:cxn modelId="{55BDC6F1-A3C5-47EB-B18F-15CD8916283C}" srcId="{B9EF900D-C995-4D57-AE47-7263DCD441FA}" destId="{2A41ACDC-D828-4F34-B5A4-F6497645BC8E}" srcOrd="0" destOrd="0" parTransId="{68E96A15-8FA6-4134-A7ED-E426589207FD}" sibTransId="{733F3AD6-8E88-4BB2-826F-E1D3587D69F6}"/>
    <dgm:cxn modelId="{E0897AF8-47B8-46E7-BAEA-7745869DC884}" srcId="{2A41ACDC-D828-4F34-B5A4-F6497645BC8E}" destId="{8DD16FD1-437C-4832-954C-78AEFA615D0F}" srcOrd="0" destOrd="0" parTransId="{B25995DB-06B8-420B-8F63-8C297CC2B26E}" sibTransId="{EFF67B0D-90D9-4216-8EC4-94A2FCD76C1B}"/>
    <dgm:cxn modelId="{377EA530-3E9B-4BE5-AAEE-6E447E0D4D5A}" type="presParOf" srcId="{A52757F8-D506-4F14-9166-FE353B714834}" destId="{B4AA4C94-DE9A-41A6-9B6B-4B1E5E6347C8}" srcOrd="0" destOrd="0" presId="urn:microsoft.com/office/officeart/2005/8/layout/vList4"/>
    <dgm:cxn modelId="{C7D39E1D-C257-46CB-9279-3C42B94BD1DF}" type="presParOf" srcId="{B4AA4C94-DE9A-41A6-9B6B-4B1E5E6347C8}" destId="{9EEE89B3-83DD-437C-BD4A-ACF822201B06}" srcOrd="0" destOrd="0" presId="urn:microsoft.com/office/officeart/2005/8/layout/vList4"/>
    <dgm:cxn modelId="{C183506E-9C01-43B6-AD39-84C5B431062F}" type="presParOf" srcId="{B4AA4C94-DE9A-41A6-9B6B-4B1E5E6347C8}" destId="{FE322104-F865-4EC2-B760-CB37C9F2900B}" srcOrd="1" destOrd="0" presId="urn:microsoft.com/office/officeart/2005/8/layout/vList4"/>
    <dgm:cxn modelId="{0947EFAD-C194-42CB-A96B-46489EF547A6}" type="presParOf" srcId="{B4AA4C94-DE9A-41A6-9B6B-4B1E5E6347C8}" destId="{E56C4AB1-CAA3-4C02-9960-9F81D26234AE}" srcOrd="2" destOrd="0" presId="urn:microsoft.com/office/officeart/2005/8/layout/vList4"/>
    <dgm:cxn modelId="{F9D90624-7F34-480B-A311-8860E7D00675}" type="presParOf" srcId="{A52757F8-D506-4F14-9166-FE353B714834}" destId="{472E9754-EA0A-41E8-B3DE-589823D9E8B7}" srcOrd="1" destOrd="0" presId="urn:microsoft.com/office/officeart/2005/8/layout/vList4"/>
    <dgm:cxn modelId="{52A2DFDC-6AC8-4F3F-847C-0A9846A717DA}" type="presParOf" srcId="{A52757F8-D506-4F14-9166-FE353B714834}" destId="{55642B98-E8BA-4C47-98E7-1C554094D2ED}" srcOrd="2" destOrd="0" presId="urn:microsoft.com/office/officeart/2005/8/layout/vList4"/>
    <dgm:cxn modelId="{455DFD86-16F0-4C76-ADC0-F72AD2F682E0}" type="presParOf" srcId="{55642B98-E8BA-4C47-98E7-1C554094D2ED}" destId="{7444D72B-BB63-4536-9238-34C1C31FB4C5}" srcOrd="0" destOrd="0" presId="urn:microsoft.com/office/officeart/2005/8/layout/vList4"/>
    <dgm:cxn modelId="{E992994C-4249-4655-9F0A-6C07BA36E276}" type="presParOf" srcId="{55642B98-E8BA-4C47-98E7-1C554094D2ED}" destId="{43A00678-D861-4C7F-B7C6-3BC3F59915F1}" srcOrd="1" destOrd="0" presId="urn:microsoft.com/office/officeart/2005/8/layout/vList4"/>
    <dgm:cxn modelId="{ED7CE456-3A27-4FC2-8929-67E44CA17BFC}" type="presParOf" srcId="{55642B98-E8BA-4C47-98E7-1C554094D2ED}" destId="{EA9A7D5C-B815-4DC7-9B5F-10A319C519FC}" srcOrd="2" destOrd="0" presId="urn:microsoft.com/office/officeart/2005/8/layout/vList4"/>
    <dgm:cxn modelId="{05595AF8-BE34-428A-BFEE-DA531A008CCB}" type="presParOf" srcId="{A52757F8-D506-4F14-9166-FE353B714834}" destId="{AAE9DDD9-9133-4BB6-B0AB-68129D0DEDE5}" srcOrd="3" destOrd="0" presId="urn:microsoft.com/office/officeart/2005/8/layout/vList4"/>
    <dgm:cxn modelId="{EDC4708E-64B0-4EAD-9EB4-B6A937A1F4CE}" type="presParOf" srcId="{A52757F8-D506-4F14-9166-FE353B714834}" destId="{C25EC61A-4A9F-42E8-84E7-7B4D9C9413E4}" srcOrd="4" destOrd="0" presId="urn:microsoft.com/office/officeart/2005/8/layout/vList4"/>
    <dgm:cxn modelId="{2E6E98BB-68FF-4C30-B93C-3CF6B5A8BC62}" type="presParOf" srcId="{C25EC61A-4A9F-42E8-84E7-7B4D9C9413E4}" destId="{1EAE44A8-90BB-4844-8506-9C6ECB12329A}" srcOrd="0" destOrd="0" presId="urn:microsoft.com/office/officeart/2005/8/layout/vList4"/>
    <dgm:cxn modelId="{9954D8E9-385E-4A98-8757-57544915BCE7}" type="presParOf" srcId="{C25EC61A-4A9F-42E8-84E7-7B4D9C9413E4}" destId="{56BA6243-29F6-498E-AAAE-D8B4E41BAED8}" srcOrd="1" destOrd="0" presId="urn:microsoft.com/office/officeart/2005/8/layout/vList4"/>
    <dgm:cxn modelId="{6F7AF05E-7AA4-4C96-AAEE-287F9346E5E6}" type="presParOf" srcId="{C25EC61A-4A9F-42E8-84E7-7B4D9C9413E4}" destId="{313E15D2-F280-4BF4-8C23-5CA10171C2A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E89B3-83DD-437C-BD4A-ACF822201B06}">
      <dsp:nvSpPr>
        <dsp:cNvPr id="0" name=""/>
        <dsp:cNvSpPr/>
      </dsp:nvSpPr>
      <dsp:spPr>
        <a:xfrm>
          <a:off x="0" y="0"/>
          <a:ext cx="8107819" cy="1224855"/>
        </a:xfrm>
        <a:prstGeom prst="roundRect">
          <a:avLst>
            <a:gd name="adj" fmla="val 10000"/>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t>Chemistry</a:t>
          </a:r>
          <a:endParaRPr lang="fr-FR" sz="1800" b="1" kern="1200" dirty="0"/>
        </a:p>
        <a:p>
          <a:pPr marL="114300" lvl="1" indent="-114300" algn="l" defTabSz="622300">
            <a:lnSpc>
              <a:spcPct val="90000"/>
            </a:lnSpc>
            <a:spcBef>
              <a:spcPct val="0"/>
            </a:spcBef>
            <a:spcAft>
              <a:spcPct val="15000"/>
            </a:spcAft>
            <a:buChar char="•"/>
          </a:pPr>
          <a:r>
            <a:rPr lang="en-GB" sz="1400" kern="1200" dirty="0"/>
            <a:t>CO</a:t>
          </a:r>
          <a:r>
            <a:rPr lang="en-GB" sz="1400" kern="1200" baseline="-25000" dirty="0"/>
            <a:t>2</a:t>
          </a:r>
          <a:r>
            <a:rPr lang="en-GB" sz="1400" kern="1200" dirty="0"/>
            <a:t> recapture</a:t>
          </a:r>
          <a:endParaRPr lang="fr-FR" sz="1400" kern="1200" dirty="0"/>
        </a:p>
        <a:p>
          <a:pPr marL="114300" lvl="1" indent="-114300" algn="l" defTabSz="622300">
            <a:lnSpc>
              <a:spcPct val="90000"/>
            </a:lnSpc>
            <a:spcBef>
              <a:spcPct val="0"/>
            </a:spcBef>
            <a:spcAft>
              <a:spcPct val="15000"/>
            </a:spcAft>
            <a:buChar char="•"/>
          </a:pPr>
          <a:r>
            <a:rPr lang="en-GB" sz="1400" kern="1200" dirty="0"/>
            <a:t>Drug discovery</a:t>
          </a:r>
          <a:endParaRPr lang="fr-FR" sz="1400" kern="1200" dirty="0"/>
        </a:p>
      </dsp:txBody>
      <dsp:txXfrm>
        <a:off x="1744049" y="0"/>
        <a:ext cx="6363769" cy="1224855"/>
      </dsp:txXfrm>
    </dsp:sp>
    <dsp:sp modelId="{FE322104-F865-4EC2-B760-CB37C9F2900B}">
      <dsp:nvSpPr>
        <dsp:cNvPr id="0" name=""/>
        <dsp:cNvSpPr/>
      </dsp:nvSpPr>
      <dsp:spPr>
        <a:xfrm>
          <a:off x="122485" y="122485"/>
          <a:ext cx="1621563" cy="979884"/>
        </a:xfrm>
        <a:prstGeom prst="roundRect">
          <a:avLst>
            <a:gd name="adj" fmla="val 10000"/>
          </a:avLst>
        </a:prstGeom>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l="-3000" r="-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44D72B-BB63-4536-9238-34C1C31FB4C5}">
      <dsp:nvSpPr>
        <dsp:cNvPr id="0" name=""/>
        <dsp:cNvSpPr/>
      </dsp:nvSpPr>
      <dsp:spPr>
        <a:xfrm>
          <a:off x="0" y="1347341"/>
          <a:ext cx="8107819" cy="1224855"/>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t>Machine Learning &amp; Optimisation</a:t>
          </a:r>
          <a:endParaRPr lang="fr-FR" sz="1800" b="1" kern="1200" dirty="0"/>
        </a:p>
        <a:p>
          <a:pPr marL="114300" lvl="1" indent="-114300" algn="l" defTabSz="622300">
            <a:lnSpc>
              <a:spcPct val="90000"/>
            </a:lnSpc>
            <a:spcBef>
              <a:spcPct val="0"/>
            </a:spcBef>
            <a:spcAft>
              <a:spcPts val="0"/>
            </a:spcAft>
            <a:buChar char="•"/>
          </a:pPr>
          <a:r>
            <a:rPr lang="en-GB" sz="1400" kern="1200" dirty="0"/>
            <a:t>Reinforcement learning for stock management</a:t>
          </a:r>
          <a:endParaRPr lang="fr-FR" sz="1400" kern="1200" dirty="0"/>
        </a:p>
        <a:p>
          <a:pPr marL="114300" lvl="1" indent="-114300" algn="l" defTabSz="622300">
            <a:lnSpc>
              <a:spcPct val="90000"/>
            </a:lnSpc>
            <a:spcBef>
              <a:spcPct val="0"/>
            </a:spcBef>
            <a:spcAft>
              <a:spcPts val="0"/>
            </a:spcAft>
            <a:buChar char="•"/>
          </a:pPr>
          <a:r>
            <a:rPr lang="en-GB" sz="1400" kern="1200" dirty="0"/>
            <a:t>Hard optimization problems for energy management</a:t>
          </a:r>
          <a:endParaRPr lang="fr-FR" sz="1400" kern="1200" dirty="0"/>
        </a:p>
        <a:p>
          <a:pPr marL="114300" lvl="1" indent="-114300" algn="l" defTabSz="622300">
            <a:lnSpc>
              <a:spcPct val="90000"/>
            </a:lnSpc>
            <a:spcBef>
              <a:spcPct val="0"/>
            </a:spcBef>
            <a:spcAft>
              <a:spcPts val="0"/>
            </a:spcAft>
            <a:buChar char="•"/>
          </a:pPr>
          <a:r>
            <a:rPr lang="en-GB" sz="1400" kern="1200" dirty="0"/>
            <a:t>Financial applications</a:t>
          </a:r>
          <a:endParaRPr lang="fr-FR" sz="1400" kern="1200" dirty="0"/>
        </a:p>
        <a:p>
          <a:pPr marL="114300" lvl="1" indent="-114300" algn="l" defTabSz="622300">
            <a:lnSpc>
              <a:spcPct val="90000"/>
            </a:lnSpc>
            <a:spcBef>
              <a:spcPct val="0"/>
            </a:spcBef>
            <a:spcAft>
              <a:spcPct val="15000"/>
            </a:spcAft>
            <a:buChar char="•"/>
          </a:pPr>
          <a:r>
            <a:rPr lang="en-GB" sz="1400" kern="1200" dirty="0"/>
            <a:t>HPC mesh segmentation</a:t>
          </a:r>
          <a:endParaRPr lang="fr-FR" sz="1400" kern="1200" dirty="0"/>
        </a:p>
      </dsp:txBody>
      <dsp:txXfrm>
        <a:off x="1744049" y="1347341"/>
        <a:ext cx="6363769" cy="1224855"/>
      </dsp:txXfrm>
    </dsp:sp>
    <dsp:sp modelId="{43A00678-D861-4C7F-B7C6-3BC3F59915F1}">
      <dsp:nvSpPr>
        <dsp:cNvPr id="0" name=""/>
        <dsp:cNvSpPr/>
      </dsp:nvSpPr>
      <dsp:spPr>
        <a:xfrm>
          <a:off x="122485" y="1469826"/>
          <a:ext cx="1621563" cy="979884"/>
        </a:xfrm>
        <a:prstGeom prst="roundRect">
          <a:avLst>
            <a:gd name="adj" fmla="val 10000"/>
          </a:avLst>
        </a:prstGeom>
        <a:blipFill>
          <a:blip xmlns:r="http://schemas.openxmlformats.org/officeDocument/2006/relationships"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l="-4000" r="-4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AE44A8-90BB-4844-8506-9C6ECB12329A}">
      <dsp:nvSpPr>
        <dsp:cNvPr id="0" name=""/>
        <dsp:cNvSpPr/>
      </dsp:nvSpPr>
      <dsp:spPr>
        <a:xfrm>
          <a:off x="0" y="2694682"/>
          <a:ext cx="8107819" cy="1224855"/>
        </a:xfrm>
        <a:prstGeom prst="roundRect">
          <a:avLst>
            <a:gd name="adj" fmla="val 10000"/>
          </a:avLst>
        </a:prstGeom>
        <a:solidFill>
          <a:schemeClr val="accent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t>Symbolic AI and graph algorithmics</a:t>
          </a:r>
          <a:endParaRPr lang="fr-FR" sz="1800" b="1" kern="1200" dirty="0"/>
        </a:p>
        <a:p>
          <a:pPr marL="114300" lvl="1" indent="-114300" algn="l" defTabSz="622300">
            <a:lnSpc>
              <a:spcPct val="90000"/>
            </a:lnSpc>
            <a:spcBef>
              <a:spcPct val="0"/>
            </a:spcBef>
            <a:spcAft>
              <a:spcPct val="15000"/>
            </a:spcAft>
            <a:buChar char="•"/>
          </a:pPr>
          <a:r>
            <a:rPr lang="en-GB" sz="1400" kern="1200" dirty="0"/>
            <a:t>Quantum natural language processing (QNLP)</a:t>
          </a:r>
          <a:endParaRPr lang="fr-FR" sz="1400" kern="1200" dirty="0"/>
        </a:p>
        <a:p>
          <a:pPr marL="114300" lvl="1" indent="-114300" algn="l" defTabSz="622300">
            <a:lnSpc>
              <a:spcPct val="90000"/>
            </a:lnSpc>
            <a:spcBef>
              <a:spcPct val="0"/>
            </a:spcBef>
            <a:spcAft>
              <a:spcPct val="15000"/>
            </a:spcAft>
            <a:buChar char="•"/>
          </a:pPr>
          <a:r>
            <a:rPr lang="en-GB" sz="1400" kern="1200" dirty="0"/>
            <a:t>Quantum probabilistic safety assessment (QPSA)</a:t>
          </a:r>
          <a:endParaRPr lang="fr-FR" sz="1400" kern="1200" dirty="0"/>
        </a:p>
        <a:p>
          <a:pPr marL="114300" lvl="1" indent="-114300" algn="l" defTabSz="622300">
            <a:lnSpc>
              <a:spcPct val="90000"/>
            </a:lnSpc>
            <a:spcBef>
              <a:spcPct val="0"/>
            </a:spcBef>
            <a:spcAft>
              <a:spcPct val="15000"/>
            </a:spcAft>
            <a:buChar char="•"/>
          </a:pPr>
          <a:r>
            <a:rPr lang="en-GB" sz="1400" kern="1200" dirty="0"/>
            <a:t>Quantum rule-based systems (QRBS) for breast cancer detection</a:t>
          </a:r>
          <a:endParaRPr lang="fr-FR" sz="1400" kern="1200" dirty="0"/>
        </a:p>
      </dsp:txBody>
      <dsp:txXfrm>
        <a:off x="1744049" y="2694682"/>
        <a:ext cx="6363769" cy="1224855"/>
      </dsp:txXfrm>
    </dsp:sp>
    <dsp:sp modelId="{56BA6243-29F6-498E-AAAE-D8B4E41BAED8}">
      <dsp:nvSpPr>
        <dsp:cNvPr id="0" name=""/>
        <dsp:cNvSpPr/>
      </dsp:nvSpPr>
      <dsp:spPr>
        <a:xfrm>
          <a:off x="122485" y="2817167"/>
          <a:ext cx="1621563" cy="979884"/>
        </a:xfrm>
        <a:prstGeom prst="roundRect">
          <a:avLst>
            <a:gd name="adj" fmla="val 10000"/>
          </a:avLst>
        </a:prstGeom>
        <a:blipFill>
          <a:blip xmlns:r="http://schemas.openxmlformats.org/officeDocument/2006/relationships" r:embed="rId3" cstate="hq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E4BE7-0B39-4C7C-B60A-B8EEFD0916C4}" type="datetimeFigureOut">
              <a:rPr lang="fr-FR" smtClean="0"/>
              <a:t>16/10/2023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2924F-7C9B-46C2-9ADE-422D6A3D663A}" type="slidenum">
              <a:rPr lang="fr-FR" smtClean="0"/>
              <a:t>‹#›</a:t>
            </a:fld>
            <a:endParaRPr lang="fr-FR"/>
          </a:p>
        </p:txBody>
      </p:sp>
    </p:spTree>
    <p:extLst>
      <p:ext uri="{BB962C8B-B14F-4D97-AF65-F5344CB8AC3E}">
        <p14:creationId xmlns:p14="http://schemas.microsoft.com/office/powerpoint/2010/main" val="270667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irst slide">
    <p:bg>
      <p:bgPr>
        <a:solidFill>
          <a:schemeClr val="accent3"/>
        </a:solidFill>
        <a:effectLst/>
      </p:bgPr>
    </p:bg>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55D042A4-9A0F-4C21-8A6B-38E63E532356}"/>
              </a:ext>
            </a:extLst>
          </p:cNvPr>
          <p:cNvGrpSpPr/>
          <p:nvPr userDrawn="1"/>
        </p:nvGrpSpPr>
        <p:grpSpPr>
          <a:xfrm>
            <a:off x="0" y="0"/>
            <a:ext cx="12192000" cy="5198644"/>
            <a:chOff x="0" y="0"/>
            <a:chExt cx="12192000" cy="5198644"/>
          </a:xfrm>
          <a:solidFill>
            <a:schemeClr val="bg1"/>
          </a:solidFill>
        </p:grpSpPr>
        <p:sp>
          <p:nvSpPr>
            <p:cNvPr id="7" name="Triangle isocèle 6">
              <a:extLst>
                <a:ext uri="{FF2B5EF4-FFF2-40B4-BE49-F238E27FC236}">
                  <a16:creationId xmlns:a16="http://schemas.microsoft.com/office/drawing/2014/main" id="{F5D46D31-5EB6-4302-AC93-744315C37284}"/>
                </a:ext>
              </a:extLst>
            </p:cNvPr>
            <p:cNvSpPr/>
            <p:nvPr/>
          </p:nvSpPr>
          <p:spPr>
            <a:xfrm flipV="1">
              <a:off x="1994627" y="4869950"/>
              <a:ext cx="851314" cy="328694"/>
            </a:xfrm>
            <a:prstGeom prst="triangl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7524BB3-0438-40B7-AF67-F72F5CB5852C}"/>
                </a:ext>
              </a:extLst>
            </p:cNvPr>
            <p:cNvSpPr/>
            <p:nvPr/>
          </p:nvSpPr>
          <p:spPr>
            <a:xfrm>
              <a:off x="0" y="0"/>
              <a:ext cx="12192000" cy="4869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le 1"/>
          <p:cNvSpPr>
            <a:spLocks noGrp="1"/>
          </p:cNvSpPr>
          <p:nvPr>
            <p:ph type="ctrTitle"/>
          </p:nvPr>
        </p:nvSpPr>
        <p:spPr>
          <a:xfrm>
            <a:off x="810001" y="1990165"/>
            <a:ext cx="10572000" cy="2430033"/>
          </a:xfrm>
          <a:effectLst/>
        </p:spPr>
        <p:txBody>
          <a:bodyPr/>
          <a:lstStyle>
            <a:lvl1pPr>
              <a:defRPr sz="5400">
                <a:solidFill>
                  <a:schemeClr val="bg2"/>
                </a:solidFill>
              </a:defRPr>
            </a:lvl1pPr>
          </a:lstStyle>
          <a:p>
            <a:r>
              <a:rPr lang="fr-FR"/>
              <a:t>Modifiez le style du titre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pic>
        <p:nvPicPr>
          <p:cNvPr id="8" name="Image 7">
            <a:extLst>
              <a:ext uri="{FF2B5EF4-FFF2-40B4-BE49-F238E27FC236}">
                <a16:creationId xmlns:a16="http://schemas.microsoft.com/office/drawing/2014/main" id="{570E6664-50E4-4983-BD59-507255372D2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778644" y="443742"/>
            <a:ext cx="5018312" cy="1396873"/>
          </a:xfrm>
          <a:prstGeom prst="rect">
            <a:avLst/>
          </a:prstGeom>
          <a:effectLst/>
        </p:spPr>
      </p:pic>
      <p:sp>
        <p:nvSpPr>
          <p:cNvPr id="10" name="ZoneTexte 9">
            <a:extLst>
              <a:ext uri="{FF2B5EF4-FFF2-40B4-BE49-F238E27FC236}">
                <a16:creationId xmlns:a16="http://schemas.microsoft.com/office/drawing/2014/main" id="{B3152905-308D-436C-B457-644041A5D93F}"/>
              </a:ext>
            </a:extLst>
          </p:cNvPr>
          <p:cNvSpPr txBox="1"/>
          <p:nvPr userDrawn="1"/>
        </p:nvSpPr>
        <p:spPr>
          <a:xfrm>
            <a:off x="1717963" y="6219984"/>
            <a:ext cx="10298545" cy="523220"/>
          </a:xfrm>
          <a:prstGeom prst="rect">
            <a:avLst/>
          </a:prstGeom>
          <a:noFill/>
        </p:spPr>
        <p:txBody>
          <a:bodyPr wrap="square" rtlCol="0">
            <a:spAutoFit/>
          </a:bodyPr>
          <a:lstStyle/>
          <a:p>
            <a:pPr algn="l"/>
            <a:r>
              <a:rPr lang="en-US" sz="1400" dirty="0">
                <a:solidFill>
                  <a:schemeClr val="bg1"/>
                </a:solidFill>
              </a:rPr>
              <a:t>This project has received funding from the European Union’s Horizon 2020 research and innovation </a:t>
            </a:r>
            <a:r>
              <a:rPr lang="en-US" sz="1400" dirty="0" err="1">
                <a:solidFill>
                  <a:schemeClr val="bg1"/>
                </a:solidFill>
              </a:rPr>
              <a:t>programme</a:t>
            </a:r>
            <a:r>
              <a:rPr lang="en-US" sz="1400" dirty="0">
                <a:solidFill>
                  <a:schemeClr val="bg1"/>
                </a:solidFill>
              </a:rPr>
              <a:t> </a:t>
            </a:r>
            <a:br>
              <a:rPr lang="en-US" sz="1400" dirty="0">
                <a:solidFill>
                  <a:schemeClr val="bg1"/>
                </a:solidFill>
              </a:rPr>
            </a:br>
            <a:r>
              <a:rPr lang="en-US" sz="1400" dirty="0">
                <a:solidFill>
                  <a:schemeClr val="bg1"/>
                </a:solidFill>
              </a:rPr>
              <a:t>under grant agreement No 951821</a:t>
            </a:r>
            <a:endParaRPr lang="fr-FR" sz="1400" dirty="0">
              <a:solidFill>
                <a:schemeClr val="bg1"/>
              </a:solidFill>
            </a:endParaRPr>
          </a:p>
        </p:txBody>
      </p:sp>
      <p:pic>
        <p:nvPicPr>
          <p:cNvPr id="13" name="Image 12" descr="Une image contenant fleur&#10;&#10;Description générée automatiquement">
            <a:extLst>
              <a:ext uri="{FF2B5EF4-FFF2-40B4-BE49-F238E27FC236}">
                <a16:creationId xmlns:a16="http://schemas.microsoft.com/office/drawing/2014/main" id="{FDB947C8-64FC-4A66-B2DE-1826A17CB6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9999" y="6214403"/>
            <a:ext cx="798084" cy="533386"/>
          </a:xfrm>
          <a:prstGeom prst="rect">
            <a:avLst/>
          </a:prstGeom>
          <a:ln>
            <a:solidFill>
              <a:schemeClr val="bg1"/>
            </a:solidFill>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s">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6BE377CB-6E96-4C40-86D6-4A488D5E3035}"/>
              </a:ext>
            </a:extLst>
          </p:cNvPr>
          <p:cNvGrpSpPr/>
          <p:nvPr userDrawn="1"/>
        </p:nvGrpSpPr>
        <p:grpSpPr>
          <a:xfrm>
            <a:off x="0" y="0"/>
            <a:ext cx="12192000" cy="1639822"/>
            <a:chOff x="0" y="3558822"/>
            <a:chExt cx="12192000" cy="1639822"/>
          </a:xfrm>
          <a:solidFill>
            <a:schemeClr val="accent1"/>
          </a:solidFill>
        </p:grpSpPr>
        <p:sp>
          <p:nvSpPr>
            <p:cNvPr id="14" name="Triangle isocèle 13">
              <a:extLst>
                <a:ext uri="{FF2B5EF4-FFF2-40B4-BE49-F238E27FC236}">
                  <a16:creationId xmlns:a16="http://schemas.microsoft.com/office/drawing/2014/main" id="{0A246F49-D1C8-4402-A61C-F37CE14A59DD}"/>
                </a:ext>
              </a:extLst>
            </p:cNvPr>
            <p:cNvSpPr/>
            <p:nvPr/>
          </p:nvSpPr>
          <p:spPr>
            <a:xfrm flipV="1">
              <a:off x="1994627" y="4869950"/>
              <a:ext cx="851314" cy="328694"/>
            </a:xfrm>
            <a:prstGeom prst="triangl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2292E3CF-1FED-4304-9252-D3AB443B37A1}"/>
                </a:ext>
              </a:extLst>
            </p:cNvPr>
            <p:cNvSpPr/>
            <p:nvPr/>
          </p:nvSpPr>
          <p:spPr>
            <a:xfrm>
              <a:off x="0" y="3558822"/>
              <a:ext cx="12192000" cy="1311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le 1"/>
          <p:cNvSpPr>
            <a:spLocks noGrp="1"/>
          </p:cNvSpPr>
          <p:nvPr>
            <p:ph type="title"/>
          </p:nvPr>
        </p:nvSpPr>
        <p:spPr>
          <a:xfrm>
            <a:off x="810000" y="197799"/>
            <a:ext cx="10571998" cy="801403"/>
          </a:xfrm>
        </p:spPr>
        <p:txBody>
          <a:bodyPr/>
          <a:lstStyle/>
          <a:p>
            <a:r>
              <a:rPr lang="fr-FR"/>
              <a:t>Modifiez le style du titre</a:t>
            </a:r>
            <a:endParaRPr lang="en-US" dirty="0"/>
          </a:p>
        </p:txBody>
      </p:sp>
      <p:sp>
        <p:nvSpPr>
          <p:cNvPr id="3" name="Content Placeholder 2"/>
          <p:cNvSpPr>
            <a:spLocks noGrp="1"/>
          </p:cNvSpPr>
          <p:nvPr>
            <p:ph idx="1"/>
          </p:nvPr>
        </p:nvSpPr>
        <p:spPr>
          <a:xfrm>
            <a:off x="818712" y="1939637"/>
            <a:ext cx="10554574" cy="3919162"/>
          </a:xfrm>
        </p:spPr>
        <p:txBody>
          <a:bodyPr/>
          <a:lstStyle>
            <a:lvl3pPr>
              <a:spcBef>
                <a:spcPts val="0"/>
              </a:spcBef>
              <a:defRPr/>
            </a:lvl3pPr>
            <a:lvl4pPr>
              <a:spcBef>
                <a:spcPts val="0"/>
              </a:spcBef>
              <a:defRPr/>
            </a:lvl4pPr>
            <a:lvl5pPr>
              <a:spcBef>
                <a:spcPts val="0"/>
              </a:spcBef>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Footer Placeholder 4">
            <a:extLst>
              <a:ext uri="{FF2B5EF4-FFF2-40B4-BE49-F238E27FC236}">
                <a16:creationId xmlns:a16="http://schemas.microsoft.com/office/drawing/2014/main" id="{CB93F455-55E2-4F59-8C70-B709072CF01D}"/>
              </a:ext>
            </a:extLst>
          </p:cNvPr>
          <p:cNvSpPr>
            <a:spLocks noGrp="1"/>
          </p:cNvSpPr>
          <p:nvPr>
            <p:ph type="ftr" sz="quarter" idx="3"/>
          </p:nvPr>
        </p:nvSpPr>
        <p:spPr>
          <a:xfrm>
            <a:off x="1205344" y="6302622"/>
            <a:ext cx="7564583" cy="365125"/>
          </a:xfrm>
          <a:prstGeom prst="rect">
            <a:avLst/>
          </a:prstGeom>
        </p:spPr>
        <p:txBody>
          <a:bodyPr vert="horz" lIns="91440" tIns="45720" rIns="91440" bIns="45720" rtlCol="0" anchor="b"/>
          <a:lstStyle>
            <a:lvl1pPr algn="l">
              <a:defRPr sz="1200">
                <a:solidFill>
                  <a:schemeClr val="bg1"/>
                </a:solidFill>
              </a:defRPr>
            </a:lvl1pPr>
          </a:lstStyle>
          <a:p>
            <a:r>
              <a:rPr lang="en-US"/>
              <a:t>NEASQC industrial use cases</a:t>
            </a:r>
            <a:endParaRPr lang="en-US" dirty="0"/>
          </a:p>
        </p:txBody>
      </p:sp>
      <p:sp>
        <p:nvSpPr>
          <p:cNvPr id="9" name="Date Placeholder 3">
            <a:extLst>
              <a:ext uri="{FF2B5EF4-FFF2-40B4-BE49-F238E27FC236}">
                <a16:creationId xmlns:a16="http://schemas.microsoft.com/office/drawing/2014/main" id="{8A3CFFD7-386F-43F4-AE36-1988E66E1594}"/>
              </a:ext>
            </a:extLst>
          </p:cNvPr>
          <p:cNvSpPr>
            <a:spLocks noGrp="1"/>
          </p:cNvSpPr>
          <p:nvPr>
            <p:ph type="dt" sz="half" idx="2"/>
          </p:nvPr>
        </p:nvSpPr>
        <p:spPr>
          <a:xfrm>
            <a:off x="8926969" y="6302622"/>
            <a:ext cx="1343706" cy="365125"/>
          </a:xfrm>
          <a:prstGeom prst="rect">
            <a:avLst/>
          </a:prstGeom>
        </p:spPr>
        <p:txBody>
          <a:bodyPr vert="horz" lIns="91440" tIns="45720" rIns="91440" bIns="45720" rtlCol="0" anchor="b"/>
          <a:lstStyle>
            <a:lvl1pPr algn="r">
              <a:defRPr sz="1200">
                <a:solidFill>
                  <a:schemeClr val="bg1"/>
                </a:solidFill>
              </a:defRPr>
            </a:lvl1pPr>
          </a:lstStyle>
          <a:p>
            <a:fld id="{DA9BD6BD-1DEE-42B2-A32B-0A286CEF670E}" type="datetime1">
              <a:rPr lang="en-GB" smtClean="0"/>
              <a:t>16/10/2023</a:t>
            </a:fld>
            <a:endParaRPr lang="en-US" dirty="0"/>
          </a:p>
        </p:txBody>
      </p:sp>
      <p:sp>
        <p:nvSpPr>
          <p:cNvPr id="10" name="Slide Number Placeholder 5">
            <a:extLst>
              <a:ext uri="{FF2B5EF4-FFF2-40B4-BE49-F238E27FC236}">
                <a16:creationId xmlns:a16="http://schemas.microsoft.com/office/drawing/2014/main" id="{7FAC57D2-DB10-4B1E-936E-03DE549AD2FF}"/>
              </a:ext>
            </a:extLst>
          </p:cNvPr>
          <p:cNvSpPr>
            <a:spLocks noGrp="1"/>
          </p:cNvSpPr>
          <p:nvPr>
            <p:ph type="sldNum" sz="quarter" idx="4"/>
          </p:nvPr>
        </p:nvSpPr>
        <p:spPr>
          <a:xfrm>
            <a:off x="-13853" y="617714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pic>
        <p:nvPicPr>
          <p:cNvPr id="12" name="Image 11" descr="Une image contenant objet, horloge&#10;&#10;Description générée automatiquement">
            <a:extLst>
              <a:ext uri="{FF2B5EF4-FFF2-40B4-BE49-F238E27FC236}">
                <a16:creationId xmlns:a16="http://schemas.microsoft.com/office/drawing/2014/main" id="{8D54F906-4660-4301-95D8-35EA384AF6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70675" y="6237578"/>
            <a:ext cx="1756875" cy="49059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lternative_Title and contents">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6BE377CB-6E96-4C40-86D6-4A488D5E3035}"/>
              </a:ext>
            </a:extLst>
          </p:cNvPr>
          <p:cNvGrpSpPr/>
          <p:nvPr userDrawn="1"/>
        </p:nvGrpSpPr>
        <p:grpSpPr>
          <a:xfrm>
            <a:off x="0" y="0"/>
            <a:ext cx="12192000" cy="1639822"/>
            <a:chOff x="0" y="3558822"/>
            <a:chExt cx="12192000" cy="1639822"/>
          </a:xfrm>
          <a:solidFill>
            <a:schemeClr val="accent1"/>
          </a:solidFill>
        </p:grpSpPr>
        <p:sp>
          <p:nvSpPr>
            <p:cNvPr id="14" name="Triangle isocèle 13">
              <a:extLst>
                <a:ext uri="{FF2B5EF4-FFF2-40B4-BE49-F238E27FC236}">
                  <a16:creationId xmlns:a16="http://schemas.microsoft.com/office/drawing/2014/main" id="{0A246F49-D1C8-4402-A61C-F37CE14A59DD}"/>
                </a:ext>
              </a:extLst>
            </p:cNvPr>
            <p:cNvSpPr/>
            <p:nvPr userDrawn="1"/>
          </p:nvSpPr>
          <p:spPr>
            <a:xfrm flipV="1">
              <a:off x="1994627" y="4869950"/>
              <a:ext cx="851314" cy="328694"/>
            </a:xfrm>
            <a:prstGeom prst="triangle">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2292E3CF-1FED-4304-9252-D3AB443B37A1}"/>
                </a:ext>
              </a:extLst>
            </p:cNvPr>
            <p:cNvSpPr/>
            <p:nvPr/>
          </p:nvSpPr>
          <p:spPr>
            <a:xfrm>
              <a:off x="0" y="3558822"/>
              <a:ext cx="12192000" cy="1311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le 1"/>
          <p:cNvSpPr>
            <a:spLocks noGrp="1"/>
          </p:cNvSpPr>
          <p:nvPr>
            <p:ph type="title"/>
          </p:nvPr>
        </p:nvSpPr>
        <p:spPr>
          <a:xfrm>
            <a:off x="810000" y="197799"/>
            <a:ext cx="10571998" cy="801403"/>
          </a:xfrm>
        </p:spPr>
        <p:txBody>
          <a:bodyPr/>
          <a:lstStyle>
            <a:lvl1pPr>
              <a:defRPr>
                <a:solidFill>
                  <a:schemeClr val="accent3"/>
                </a:solidFill>
              </a:defRPr>
            </a:lvl1pPr>
          </a:lstStyle>
          <a:p>
            <a:r>
              <a:rPr lang="fr-FR"/>
              <a:t>Modifiez le style du titre</a:t>
            </a:r>
            <a:endParaRPr lang="en-US" dirty="0"/>
          </a:p>
        </p:txBody>
      </p:sp>
      <p:sp>
        <p:nvSpPr>
          <p:cNvPr id="3" name="Content Placeholder 2"/>
          <p:cNvSpPr>
            <a:spLocks noGrp="1"/>
          </p:cNvSpPr>
          <p:nvPr>
            <p:ph idx="1"/>
          </p:nvPr>
        </p:nvSpPr>
        <p:spPr>
          <a:xfrm>
            <a:off x="818712" y="1939637"/>
            <a:ext cx="10554574" cy="3919162"/>
          </a:xfrm>
        </p:spPr>
        <p:txBody>
          <a:bodyPr/>
          <a:lstStyle>
            <a:lvl3pPr>
              <a:spcBef>
                <a:spcPts val="0"/>
              </a:spcBef>
              <a:defRPr/>
            </a:lvl3pPr>
            <a:lvl4pPr>
              <a:spcBef>
                <a:spcPts val="0"/>
              </a:spcBef>
              <a:defRPr/>
            </a:lvl4pPr>
            <a:lvl5pPr>
              <a:spcBef>
                <a:spcPts val="0"/>
              </a:spcBef>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Footer Placeholder 4">
            <a:extLst>
              <a:ext uri="{FF2B5EF4-FFF2-40B4-BE49-F238E27FC236}">
                <a16:creationId xmlns:a16="http://schemas.microsoft.com/office/drawing/2014/main" id="{CB93F455-55E2-4F59-8C70-B709072CF01D}"/>
              </a:ext>
            </a:extLst>
          </p:cNvPr>
          <p:cNvSpPr>
            <a:spLocks noGrp="1"/>
          </p:cNvSpPr>
          <p:nvPr>
            <p:ph type="ftr" sz="quarter" idx="3"/>
          </p:nvPr>
        </p:nvSpPr>
        <p:spPr>
          <a:xfrm>
            <a:off x="1205344" y="6302622"/>
            <a:ext cx="7564583" cy="365125"/>
          </a:xfrm>
          <a:prstGeom prst="rect">
            <a:avLst/>
          </a:prstGeom>
        </p:spPr>
        <p:txBody>
          <a:bodyPr vert="horz" lIns="91440" tIns="45720" rIns="91440" bIns="45720" rtlCol="0" anchor="b"/>
          <a:lstStyle>
            <a:lvl1pPr algn="l">
              <a:defRPr sz="1200">
                <a:solidFill>
                  <a:schemeClr val="bg1"/>
                </a:solidFill>
              </a:defRPr>
            </a:lvl1pPr>
          </a:lstStyle>
          <a:p>
            <a:r>
              <a:rPr lang="en-US"/>
              <a:t>NEASQC industrial use cases</a:t>
            </a:r>
            <a:endParaRPr lang="en-US" dirty="0"/>
          </a:p>
        </p:txBody>
      </p:sp>
      <p:sp>
        <p:nvSpPr>
          <p:cNvPr id="9" name="Date Placeholder 3">
            <a:extLst>
              <a:ext uri="{FF2B5EF4-FFF2-40B4-BE49-F238E27FC236}">
                <a16:creationId xmlns:a16="http://schemas.microsoft.com/office/drawing/2014/main" id="{8A3CFFD7-386F-43F4-AE36-1988E66E1594}"/>
              </a:ext>
            </a:extLst>
          </p:cNvPr>
          <p:cNvSpPr>
            <a:spLocks noGrp="1"/>
          </p:cNvSpPr>
          <p:nvPr>
            <p:ph type="dt" sz="half" idx="2"/>
          </p:nvPr>
        </p:nvSpPr>
        <p:spPr>
          <a:xfrm>
            <a:off x="8926969" y="6302622"/>
            <a:ext cx="1343706" cy="365125"/>
          </a:xfrm>
          <a:prstGeom prst="rect">
            <a:avLst/>
          </a:prstGeom>
        </p:spPr>
        <p:txBody>
          <a:bodyPr vert="horz" lIns="91440" tIns="45720" rIns="91440" bIns="45720" rtlCol="0" anchor="b"/>
          <a:lstStyle>
            <a:lvl1pPr algn="r">
              <a:defRPr sz="1200">
                <a:solidFill>
                  <a:schemeClr val="bg1"/>
                </a:solidFill>
              </a:defRPr>
            </a:lvl1pPr>
          </a:lstStyle>
          <a:p>
            <a:fld id="{4641C2E0-A4A6-47B2-A278-74F845C86AE6}" type="datetime1">
              <a:rPr lang="en-GB" smtClean="0"/>
              <a:t>16/10/2023</a:t>
            </a:fld>
            <a:endParaRPr lang="en-US" dirty="0"/>
          </a:p>
        </p:txBody>
      </p:sp>
      <p:sp>
        <p:nvSpPr>
          <p:cNvPr id="10" name="Slide Number Placeholder 5">
            <a:extLst>
              <a:ext uri="{FF2B5EF4-FFF2-40B4-BE49-F238E27FC236}">
                <a16:creationId xmlns:a16="http://schemas.microsoft.com/office/drawing/2014/main" id="{7FAC57D2-DB10-4B1E-936E-03DE549AD2FF}"/>
              </a:ext>
            </a:extLst>
          </p:cNvPr>
          <p:cNvSpPr>
            <a:spLocks noGrp="1"/>
          </p:cNvSpPr>
          <p:nvPr>
            <p:ph type="sldNum" sz="quarter" idx="4"/>
          </p:nvPr>
        </p:nvSpPr>
        <p:spPr>
          <a:xfrm>
            <a:off x="-13853" y="617714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pic>
        <p:nvPicPr>
          <p:cNvPr id="12" name="Image 11" descr="Une image contenant objet, horloge&#10;&#10;Description générée automatiquement">
            <a:extLst>
              <a:ext uri="{FF2B5EF4-FFF2-40B4-BE49-F238E27FC236}">
                <a16:creationId xmlns:a16="http://schemas.microsoft.com/office/drawing/2014/main" id="{8D54F906-4660-4301-95D8-35EA384AF6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70675" y="6237578"/>
            <a:ext cx="1756875" cy="490599"/>
          </a:xfrm>
          <a:prstGeom prst="rect">
            <a:avLst/>
          </a:prstGeom>
        </p:spPr>
      </p:pic>
      <p:grpSp>
        <p:nvGrpSpPr>
          <p:cNvPr id="24" name="Groupe 23">
            <a:extLst>
              <a:ext uri="{FF2B5EF4-FFF2-40B4-BE49-F238E27FC236}">
                <a16:creationId xmlns:a16="http://schemas.microsoft.com/office/drawing/2014/main" id="{488AC60E-EF05-44D0-ABD6-2E9919105DC3}"/>
              </a:ext>
            </a:extLst>
          </p:cNvPr>
          <p:cNvGrpSpPr/>
          <p:nvPr userDrawn="1"/>
        </p:nvGrpSpPr>
        <p:grpSpPr>
          <a:xfrm>
            <a:off x="-13853" y="1311127"/>
            <a:ext cx="12205853" cy="328695"/>
            <a:chOff x="-13853" y="1311127"/>
            <a:chExt cx="12205853" cy="328695"/>
          </a:xfrm>
        </p:grpSpPr>
        <p:cxnSp>
          <p:nvCxnSpPr>
            <p:cNvPr id="5" name="Connecteur droit 4">
              <a:extLst>
                <a:ext uri="{FF2B5EF4-FFF2-40B4-BE49-F238E27FC236}">
                  <a16:creationId xmlns:a16="http://schemas.microsoft.com/office/drawing/2014/main" id="{FAE631E8-D6EB-4091-94D5-3933567587B3}"/>
                </a:ext>
              </a:extLst>
            </p:cNvPr>
            <p:cNvCxnSpPr>
              <a:cxnSpLocks/>
              <a:endCxn id="14" idx="2"/>
            </p:cNvCxnSpPr>
            <p:nvPr userDrawn="1"/>
          </p:nvCxnSpPr>
          <p:spPr>
            <a:xfrm>
              <a:off x="-13853" y="1311127"/>
              <a:ext cx="2008480" cy="1"/>
            </a:xfrm>
            <a:prstGeom prst="line">
              <a:avLst/>
            </a:prstGeom>
            <a:ln w="28575">
              <a:solidFill>
                <a:schemeClr val="accent3"/>
              </a:solidFill>
            </a:ln>
          </p:spPr>
          <p:style>
            <a:lnRef idx="1">
              <a:schemeClr val="accent3"/>
            </a:lnRef>
            <a:fillRef idx="0">
              <a:schemeClr val="accent3"/>
            </a:fillRef>
            <a:effectRef idx="0">
              <a:schemeClr val="accent3"/>
            </a:effectRef>
            <a:fontRef idx="minor">
              <a:schemeClr val="tx1"/>
            </a:fontRef>
          </p:style>
        </p:cxnSp>
        <p:cxnSp>
          <p:nvCxnSpPr>
            <p:cNvPr id="16" name="Connecteur droit 15">
              <a:extLst>
                <a:ext uri="{FF2B5EF4-FFF2-40B4-BE49-F238E27FC236}">
                  <a16:creationId xmlns:a16="http://schemas.microsoft.com/office/drawing/2014/main" id="{50C3F588-ED15-4099-9125-7B0211E7F272}"/>
                </a:ext>
              </a:extLst>
            </p:cNvPr>
            <p:cNvCxnSpPr>
              <a:cxnSpLocks/>
            </p:cNvCxnSpPr>
            <p:nvPr userDrawn="1"/>
          </p:nvCxnSpPr>
          <p:spPr>
            <a:xfrm>
              <a:off x="2859794" y="1312846"/>
              <a:ext cx="9332206" cy="0"/>
            </a:xfrm>
            <a:prstGeom prst="line">
              <a:avLst/>
            </a:prstGeom>
            <a:ln w="28575">
              <a:solidFill>
                <a:schemeClr val="accent3"/>
              </a:solidFill>
            </a:ln>
          </p:spPr>
          <p:style>
            <a:lnRef idx="1">
              <a:schemeClr val="accent3"/>
            </a:lnRef>
            <a:fillRef idx="0">
              <a:schemeClr val="accent3"/>
            </a:fillRef>
            <a:effectRef idx="0">
              <a:schemeClr val="accent3"/>
            </a:effectRef>
            <a:fontRef idx="minor">
              <a:schemeClr val="tx1"/>
            </a:fontRef>
          </p:style>
        </p:cxnSp>
        <p:cxnSp>
          <p:nvCxnSpPr>
            <p:cNvPr id="21" name="Connecteur droit 20">
              <a:extLst>
                <a:ext uri="{FF2B5EF4-FFF2-40B4-BE49-F238E27FC236}">
                  <a16:creationId xmlns:a16="http://schemas.microsoft.com/office/drawing/2014/main" id="{A8630977-DFAC-4FC6-88A8-F0A68DEA4600}"/>
                </a:ext>
              </a:extLst>
            </p:cNvPr>
            <p:cNvCxnSpPr>
              <a:endCxn id="14" idx="0"/>
            </p:cNvCxnSpPr>
            <p:nvPr userDrawn="1"/>
          </p:nvCxnSpPr>
          <p:spPr>
            <a:xfrm>
              <a:off x="1994627" y="1311127"/>
              <a:ext cx="425657" cy="328695"/>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B1AC9E76-6AD4-4D59-B813-E50211D916F5}"/>
                </a:ext>
              </a:extLst>
            </p:cNvPr>
            <p:cNvCxnSpPr>
              <a:stCxn id="14" idx="0"/>
            </p:cNvCxnSpPr>
            <p:nvPr userDrawn="1"/>
          </p:nvCxnSpPr>
          <p:spPr>
            <a:xfrm flipV="1">
              <a:off x="2420284" y="1311127"/>
              <a:ext cx="425657" cy="328695"/>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870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ing">
    <p:bg>
      <p:bgPr>
        <a:solidFill>
          <a:schemeClr val="accent3"/>
        </a:solidFill>
        <a:effectLst/>
      </p:bgPr>
    </p:bg>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CE24E0B7-DFC3-4695-9599-3AC69B033F32}"/>
              </a:ext>
            </a:extLst>
          </p:cNvPr>
          <p:cNvGrpSpPr/>
          <p:nvPr userDrawn="1"/>
        </p:nvGrpSpPr>
        <p:grpSpPr>
          <a:xfrm>
            <a:off x="0" y="0"/>
            <a:ext cx="12192000" cy="5198644"/>
            <a:chOff x="0" y="0"/>
            <a:chExt cx="12192000" cy="5198644"/>
          </a:xfrm>
          <a:solidFill>
            <a:schemeClr val="bg1"/>
          </a:solidFill>
        </p:grpSpPr>
        <p:sp>
          <p:nvSpPr>
            <p:cNvPr id="13" name="Triangle isocèle 12">
              <a:extLst>
                <a:ext uri="{FF2B5EF4-FFF2-40B4-BE49-F238E27FC236}">
                  <a16:creationId xmlns:a16="http://schemas.microsoft.com/office/drawing/2014/main" id="{3752FF11-61A9-4EF3-9885-3442A36CF4DB}"/>
                </a:ext>
              </a:extLst>
            </p:cNvPr>
            <p:cNvSpPr/>
            <p:nvPr/>
          </p:nvSpPr>
          <p:spPr>
            <a:xfrm flipV="1">
              <a:off x="1994627" y="4869950"/>
              <a:ext cx="851314" cy="328694"/>
            </a:xfrm>
            <a:prstGeom prst="triangl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DDF98A94-4B06-431E-85C8-8EE863E97639}"/>
                </a:ext>
              </a:extLst>
            </p:cNvPr>
            <p:cNvSpPr/>
            <p:nvPr/>
          </p:nvSpPr>
          <p:spPr>
            <a:xfrm>
              <a:off x="0" y="0"/>
              <a:ext cx="12192000" cy="4869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le 1"/>
          <p:cNvSpPr>
            <a:spLocks noGrp="1"/>
          </p:cNvSpPr>
          <p:nvPr>
            <p:ph type="title"/>
          </p:nvPr>
        </p:nvSpPr>
        <p:spPr>
          <a:xfrm>
            <a:off x="810000" y="2951396"/>
            <a:ext cx="10561418" cy="1468800"/>
          </a:xfrm>
          <a:effectLst/>
        </p:spPr>
        <p:txBody>
          <a:bodyPr anchor="b"/>
          <a:lstStyle>
            <a:lvl1pPr algn="r">
              <a:defRPr sz="4800" b="1" cap="none">
                <a:solidFill>
                  <a:schemeClr val="bg2"/>
                </a:solidFill>
              </a:defRPr>
            </a:lvl1pPr>
          </a:lstStyle>
          <a:p>
            <a:r>
              <a:rPr lang="fr-FR"/>
              <a:t>Modifiez le style du titre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pic>
        <p:nvPicPr>
          <p:cNvPr id="9" name="Image 8">
            <a:extLst>
              <a:ext uri="{FF2B5EF4-FFF2-40B4-BE49-F238E27FC236}">
                <a16:creationId xmlns:a16="http://schemas.microsoft.com/office/drawing/2014/main" id="{784DDC0D-F883-4A13-88A3-938B9C16D0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778644" y="443742"/>
            <a:ext cx="5018312" cy="1396873"/>
          </a:xfrm>
          <a:prstGeom prst="rect">
            <a:avLst/>
          </a:prstGeom>
          <a:effectLst/>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s">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1A856812-8BC0-41F0-8399-0F70B408FFBD}"/>
              </a:ext>
            </a:extLst>
          </p:cNvPr>
          <p:cNvGrpSpPr/>
          <p:nvPr userDrawn="1"/>
        </p:nvGrpSpPr>
        <p:grpSpPr>
          <a:xfrm>
            <a:off x="0" y="0"/>
            <a:ext cx="12192000" cy="1639822"/>
            <a:chOff x="0" y="3558822"/>
            <a:chExt cx="12192000" cy="1639822"/>
          </a:xfrm>
          <a:solidFill>
            <a:schemeClr val="accent3"/>
          </a:solidFill>
        </p:grpSpPr>
        <p:sp>
          <p:nvSpPr>
            <p:cNvPr id="11" name="Triangle isocèle 10">
              <a:extLst>
                <a:ext uri="{FF2B5EF4-FFF2-40B4-BE49-F238E27FC236}">
                  <a16:creationId xmlns:a16="http://schemas.microsoft.com/office/drawing/2014/main" id="{D0B0C798-DB2F-45AB-9A30-2DA1D5C2233E}"/>
                </a:ext>
              </a:extLst>
            </p:cNvPr>
            <p:cNvSpPr/>
            <p:nvPr/>
          </p:nvSpPr>
          <p:spPr>
            <a:xfrm flipV="1">
              <a:off x="1994627" y="4869950"/>
              <a:ext cx="851314" cy="328694"/>
            </a:xfrm>
            <a:prstGeom prst="triangl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F4078D78-C4F5-47E1-ACE0-D3580B9F5F9A}"/>
                </a:ext>
              </a:extLst>
            </p:cNvPr>
            <p:cNvSpPr/>
            <p:nvPr/>
          </p:nvSpPr>
          <p:spPr>
            <a:xfrm>
              <a:off x="0" y="3558822"/>
              <a:ext cx="12192000" cy="13111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18712" y="1948071"/>
            <a:ext cx="5185873" cy="391298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7415" y="1948071"/>
            <a:ext cx="5194583" cy="391298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930C1F0-BC47-48D1-A073-92C6A708D934}" type="datetime1">
              <a:rPr lang="en-GB" smtClean="0"/>
              <a:t>16/10/2023</a:t>
            </a:fld>
            <a:endParaRPr lang="en-US" dirty="0"/>
          </a:p>
        </p:txBody>
      </p:sp>
      <p:sp>
        <p:nvSpPr>
          <p:cNvPr id="6" name="Footer Placeholder 5"/>
          <p:cNvSpPr>
            <a:spLocks noGrp="1"/>
          </p:cNvSpPr>
          <p:nvPr>
            <p:ph type="ftr" sz="quarter" idx="11"/>
          </p:nvPr>
        </p:nvSpPr>
        <p:spPr/>
        <p:txBody>
          <a:bodyPr/>
          <a:lstStyle/>
          <a:p>
            <a:r>
              <a:rPr lang="en-US"/>
              <a:t>NEASQC industrial use cases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9" name="Image 8" descr="Une image contenant objet, horloge&#10;&#10;Description générée automatiquement">
            <a:extLst>
              <a:ext uri="{FF2B5EF4-FFF2-40B4-BE49-F238E27FC236}">
                <a16:creationId xmlns:a16="http://schemas.microsoft.com/office/drawing/2014/main" id="{0425A993-495C-45D1-83A1-96156A7906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70675" y="6237578"/>
            <a:ext cx="1756875" cy="49059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53BD59AB-6258-43E3-907A-A6623D860949}"/>
              </a:ext>
            </a:extLst>
          </p:cNvPr>
          <p:cNvGrpSpPr/>
          <p:nvPr userDrawn="1"/>
        </p:nvGrpSpPr>
        <p:grpSpPr>
          <a:xfrm>
            <a:off x="0" y="0"/>
            <a:ext cx="12192000" cy="1639822"/>
            <a:chOff x="0" y="3558822"/>
            <a:chExt cx="12192000" cy="1639822"/>
          </a:xfrm>
          <a:solidFill>
            <a:schemeClr val="accent3"/>
          </a:solidFill>
        </p:grpSpPr>
        <p:sp>
          <p:nvSpPr>
            <p:cNvPr id="9" name="Triangle isocèle 8">
              <a:extLst>
                <a:ext uri="{FF2B5EF4-FFF2-40B4-BE49-F238E27FC236}">
                  <a16:creationId xmlns:a16="http://schemas.microsoft.com/office/drawing/2014/main" id="{D3226F19-A9DB-46D1-97CE-D602CECF5592}"/>
                </a:ext>
              </a:extLst>
            </p:cNvPr>
            <p:cNvSpPr/>
            <p:nvPr/>
          </p:nvSpPr>
          <p:spPr>
            <a:xfrm flipV="1">
              <a:off x="1994627" y="4869950"/>
              <a:ext cx="851314" cy="328694"/>
            </a:xfrm>
            <a:prstGeom prst="triangl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3A47253F-3426-4622-978E-1BC7CE71802E}"/>
                </a:ext>
              </a:extLst>
            </p:cNvPr>
            <p:cNvSpPr/>
            <p:nvPr/>
          </p:nvSpPr>
          <p:spPr>
            <a:xfrm>
              <a:off x="0" y="3558822"/>
              <a:ext cx="12192000" cy="13111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BF9BBE2-5445-42E2-88FB-941F4818BA32}" type="datetime1">
              <a:rPr lang="en-GB" smtClean="0"/>
              <a:t>16/10/2023</a:t>
            </a:fld>
            <a:endParaRPr lang="en-US" dirty="0"/>
          </a:p>
        </p:txBody>
      </p:sp>
      <p:sp>
        <p:nvSpPr>
          <p:cNvPr id="4" name="Footer Placeholder 3"/>
          <p:cNvSpPr>
            <a:spLocks noGrp="1"/>
          </p:cNvSpPr>
          <p:nvPr>
            <p:ph type="ftr" sz="quarter" idx="11"/>
          </p:nvPr>
        </p:nvSpPr>
        <p:spPr/>
        <p:txBody>
          <a:bodyPr/>
          <a:lstStyle/>
          <a:p>
            <a:r>
              <a:rPr lang="en-US"/>
              <a:t>NEASQC industrial use cases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Image 6" descr="Une image contenant objet, horloge&#10;&#10;Description générée automatiquement">
            <a:extLst>
              <a:ext uri="{FF2B5EF4-FFF2-40B4-BE49-F238E27FC236}">
                <a16:creationId xmlns:a16="http://schemas.microsoft.com/office/drawing/2014/main" id="{70C6B4DB-F81D-4393-81C1-6095CA910A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70675" y="6237578"/>
            <a:ext cx="1756875" cy="49059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 no ba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C51D6CE1-E46A-4D83-AD8D-5A445D1513ED}" type="datetime1">
              <a:rPr lang="en-GB" smtClean="0"/>
              <a:t>16/10/2023</a:t>
            </a:fld>
            <a:endParaRPr lang="en-US" dirty="0"/>
          </a:p>
        </p:txBody>
      </p:sp>
      <p:sp>
        <p:nvSpPr>
          <p:cNvPr id="4" name="Footer Placeholder 3"/>
          <p:cNvSpPr>
            <a:spLocks noGrp="1"/>
          </p:cNvSpPr>
          <p:nvPr>
            <p:ph type="ftr" sz="quarter" idx="11"/>
          </p:nvPr>
        </p:nvSpPr>
        <p:spPr/>
        <p:txBody>
          <a:bodyPr/>
          <a:lstStyle/>
          <a:p>
            <a:r>
              <a:rPr lang="en-US"/>
              <a:t>NEASQC industrial use cases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Image 6" descr="Une image contenant objet, horloge&#10;&#10;Description générée automatiquement">
            <a:extLst>
              <a:ext uri="{FF2B5EF4-FFF2-40B4-BE49-F238E27FC236}">
                <a16:creationId xmlns:a16="http://schemas.microsoft.com/office/drawing/2014/main" id="{70C6B4DB-F81D-4393-81C1-6095CA910A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70675" y="6237578"/>
            <a:ext cx="1756875" cy="490599"/>
          </a:xfrm>
          <a:prstGeom prst="rect">
            <a:avLst/>
          </a:prstGeom>
        </p:spPr>
      </p:pic>
    </p:spTree>
    <p:extLst>
      <p:ext uri="{BB962C8B-B14F-4D97-AF65-F5344CB8AC3E}">
        <p14:creationId xmlns:p14="http://schemas.microsoft.com/office/powerpoint/2010/main" val="181094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E4F90-B68C-479F-A218-C0F591BF4EAF}" type="datetime1">
              <a:rPr lang="en-GB" smtClean="0"/>
              <a:t>16/10/2023</a:t>
            </a:fld>
            <a:endParaRPr lang="en-US" dirty="0"/>
          </a:p>
        </p:txBody>
      </p:sp>
      <p:sp>
        <p:nvSpPr>
          <p:cNvPr id="3" name="Footer Placeholder 2"/>
          <p:cNvSpPr>
            <a:spLocks noGrp="1"/>
          </p:cNvSpPr>
          <p:nvPr>
            <p:ph type="ftr" sz="quarter" idx="11"/>
          </p:nvPr>
        </p:nvSpPr>
        <p:spPr/>
        <p:txBody>
          <a:bodyPr/>
          <a:lstStyle/>
          <a:p>
            <a:r>
              <a:rPr lang="en-US"/>
              <a:t>NEASQC industrial use cases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pic>
        <p:nvPicPr>
          <p:cNvPr id="5" name="Image 4" descr="Une image contenant objet, horloge&#10;&#10;Description générée automatiquement">
            <a:extLst>
              <a:ext uri="{FF2B5EF4-FFF2-40B4-BE49-F238E27FC236}">
                <a16:creationId xmlns:a16="http://schemas.microsoft.com/office/drawing/2014/main" id="{3BFB7063-08D7-4170-9BDF-1F514A4921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70675" y="6237578"/>
            <a:ext cx="1756875" cy="49059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st slide">
    <p:bg>
      <p:bgPr>
        <a:solidFill>
          <a:schemeClr val="accent3"/>
        </a:solidFill>
        <a:effectLst/>
      </p:bgPr>
    </p:bg>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55D042A4-9A0F-4C21-8A6B-38E63E532356}"/>
              </a:ext>
            </a:extLst>
          </p:cNvPr>
          <p:cNvGrpSpPr/>
          <p:nvPr userDrawn="1"/>
        </p:nvGrpSpPr>
        <p:grpSpPr>
          <a:xfrm>
            <a:off x="0" y="0"/>
            <a:ext cx="12192000" cy="5198644"/>
            <a:chOff x="0" y="0"/>
            <a:chExt cx="12192000" cy="5198644"/>
          </a:xfrm>
          <a:solidFill>
            <a:schemeClr val="bg1"/>
          </a:solidFill>
        </p:grpSpPr>
        <p:sp>
          <p:nvSpPr>
            <p:cNvPr id="7" name="Triangle isocèle 6">
              <a:extLst>
                <a:ext uri="{FF2B5EF4-FFF2-40B4-BE49-F238E27FC236}">
                  <a16:creationId xmlns:a16="http://schemas.microsoft.com/office/drawing/2014/main" id="{F5D46D31-5EB6-4302-AC93-744315C37284}"/>
                </a:ext>
              </a:extLst>
            </p:cNvPr>
            <p:cNvSpPr/>
            <p:nvPr/>
          </p:nvSpPr>
          <p:spPr>
            <a:xfrm flipV="1">
              <a:off x="1994627" y="4869950"/>
              <a:ext cx="851314" cy="328694"/>
            </a:xfrm>
            <a:prstGeom prst="triangl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7524BB3-0438-40B7-AF67-F72F5CB5852C}"/>
                </a:ext>
              </a:extLst>
            </p:cNvPr>
            <p:cNvSpPr/>
            <p:nvPr/>
          </p:nvSpPr>
          <p:spPr>
            <a:xfrm>
              <a:off x="0" y="0"/>
              <a:ext cx="12192000" cy="4869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le 1"/>
          <p:cNvSpPr>
            <a:spLocks noGrp="1"/>
          </p:cNvSpPr>
          <p:nvPr>
            <p:ph type="ctrTitle"/>
          </p:nvPr>
        </p:nvSpPr>
        <p:spPr>
          <a:xfrm>
            <a:off x="810001" y="1990165"/>
            <a:ext cx="10572000" cy="2430033"/>
          </a:xfrm>
          <a:effectLst/>
        </p:spPr>
        <p:txBody>
          <a:bodyPr anchor="t"/>
          <a:lstStyle>
            <a:lvl1pPr>
              <a:defRPr sz="5400">
                <a:solidFill>
                  <a:schemeClr val="bg2"/>
                </a:solidFill>
              </a:defRPr>
            </a:lvl1pPr>
          </a:lstStyle>
          <a:p>
            <a:r>
              <a:rPr lang="fr-FR"/>
              <a:t>Modifiez le style du titre</a:t>
            </a:r>
            <a:endParaRPr lang="en-US" dirty="0"/>
          </a:p>
        </p:txBody>
      </p:sp>
      <p:pic>
        <p:nvPicPr>
          <p:cNvPr id="8" name="Image 7">
            <a:extLst>
              <a:ext uri="{FF2B5EF4-FFF2-40B4-BE49-F238E27FC236}">
                <a16:creationId xmlns:a16="http://schemas.microsoft.com/office/drawing/2014/main" id="{570E6664-50E4-4983-BD59-507255372D2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778644" y="443742"/>
            <a:ext cx="5018312" cy="1396873"/>
          </a:xfrm>
          <a:prstGeom prst="rect">
            <a:avLst/>
          </a:prstGeom>
          <a:effectLst/>
        </p:spPr>
      </p:pic>
      <p:sp>
        <p:nvSpPr>
          <p:cNvPr id="10" name="ZoneTexte 9">
            <a:extLst>
              <a:ext uri="{FF2B5EF4-FFF2-40B4-BE49-F238E27FC236}">
                <a16:creationId xmlns:a16="http://schemas.microsoft.com/office/drawing/2014/main" id="{B3152905-308D-436C-B457-644041A5D93F}"/>
              </a:ext>
            </a:extLst>
          </p:cNvPr>
          <p:cNvSpPr txBox="1"/>
          <p:nvPr userDrawn="1"/>
        </p:nvSpPr>
        <p:spPr>
          <a:xfrm>
            <a:off x="2170545" y="5557766"/>
            <a:ext cx="10298545" cy="646331"/>
          </a:xfrm>
          <a:prstGeom prst="rect">
            <a:avLst/>
          </a:prstGeom>
          <a:noFill/>
        </p:spPr>
        <p:txBody>
          <a:bodyPr wrap="square" rtlCol="0">
            <a:spAutoFit/>
          </a:bodyPr>
          <a:lstStyle/>
          <a:p>
            <a:pPr algn="l"/>
            <a:r>
              <a:rPr lang="en-US" sz="1800" dirty="0">
                <a:solidFill>
                  <a:schemeClr val="bg1"/>
                </a:solidFill>
              </a:rPr>
              <a:t>This project has received funding from the European Union’s Horizon 2020 research and innovation </a:t>
            </a:r>
            <a:r>
              <a:rPr lang="en-US" sz="1800" dirty="0" err="1">
                <a:solidFill>
                  <a:schemeClr val="bg1"/>
                </a:solidFill>
              </a:rPr>
              <a:t>programme</a:t>
            </a:r>
            <a:r>
              <a:rPr lang="en-US" sz="1800" dirty="0">
                <a:solidFill>
                  <a:schemeClr val="bg1"/>
                </a:solidFill>
              </a:rPr>
              <a:t> under grant agreement No 951821</a:t>
            </a:r>
            <a:endParaRPr lang="fr-FR" sz="1800" dirty="0">
              <a:solidFill>
                <a:schemeClr val="bg1"/>
              </a:solidFill>
            </a:endParaRPr>
          </a:p>
        </p:txBody>
      </p:sp>
      <p:pic>
        <p:nvPicPr>
          <p:cNvPr id="13" name="Image 12" descr="Une image contenant fleur&#10;&#10;Description générée automatiquement">
            <a:extLst>
              <a:ext uri="{FF2B5EF4-FFF2-40B4-BE49-F238E27FC236}">
                <a16:creationId xmlns:a16="http://schemas.microsoft.com/office/drawing/2014/main" id="{FDB947C8-64FC-4A66-B2DE-1826A17CB6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0750" y="5430345"/>
            <a:ext cx="1348386" cy="901171"/>
          </a:xfrm>
          <a:prstGeom prst="rect">
            <a:avLst/>
          </a:prstGeom>
          <a:ln>
            <a:noFill/>
          </a:ln>
          <a:effectLst>
            <a:glow rad="101600">
              <a:schemeClr val="bg1">
                <a:alpha val="60000"/>
              </a:schemeClr>
            </a:glow>
          </a:effectLst>
        </p:spPr>
      </p:pic>
    </p:spTree>
    <p:extLst>
      <p:ext uri="{BB962C8B-B14F-4D97-AF65-F5344CB8AC3E}">
        <p14:creationId xmlns:p14="http://schemas.microsoft.com/office/powerpoint/2010/main" val="311919834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552014"/>
          </a:xfrm>
          <a:prstGeom prst="rect">
            <a:avLst/>
          </a:prstGeom>
          <a:effectLst/>
        </p:spPr>
        <p:txBody>
          <a:bodyPr vert="horz" lIns="91440" tIns="45720" rIns="91440" bIns="45720" rtlCol="0" anchor="b">
            <a:noAutofit/>
          </a:bodyPr>
          <a:lstStyle/>
          <a:p>
            <a:r>
              <a:rPr lang="fr-FR" dirty="0"/>
              <a:t>Modifiez le style du titre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p:spPr>
        <p:txBody>
          <a:bodyPr vert="horz" lIns="91440" tIns="45720" rIns="91440" bIns="45720" rtlCol="0" anchor="t">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Footer Placeholder 4"/>
          <p:cNvSpPr>
            <a:spLocks noGrp="1"/>
          </p:cNvSpPr>
          <p:nvPr>
            <p:ph type="ftr" sz="quarter" idx="3"/>
          </p:nvPr>
        </p:nvSpPr>
        <p:spPr>
          <a:xfrm>
            <a:off x="1205344" y="6302622"/>
            <a:ext cx="7564583" cy="365125"/>
          </a:xfrm>
          <a:prstGeom prst="rect">
            <a:avLst/>
          </a:prstGeom>
        </p:spPr>
        <p:txBody>
          <a:bodyPr vert="horz" lIns="91440" tIns="45720" rIns="91440" bIns="45720" rtlCol="0" anchor="b"/>
          <a:lstStyle>
            <a:lvl1pPr algn="l">
              <a:defRPr sz="1200">
                <a:solidFill>
                  <a:schemeClr val="bg1"/>
                </a:solidFill>
              </a:defRPr>
            </a:lvl1pPr>
          </a:lstStyle>
          <a:p>
            <a:r>
              <a:rPr lang="en-US"/>
              <a:t>NEASQC industrial use cases</a:t>
            </a:r>
            <a:endParaRPr lang="en-US" dirty="0"/>
          </a:p>
        </p:txBody>
      </p:sp>
      <p:sp>
        <p:nvSpPr>
          <p:cNvPr id="4" name="Date Placeholder 3"/>
          <p:cNvSpPr>
            <a:spLocks noGrp="1"/>
          </p:cNvSpPr>
          <p:nvPr>
            <p:ph type="dt" sz="half" idx="2"/>
          </p:nvPr>
        </p:nvSpPr>
        <p:spPr>
          <a:xfrm>
            <a:off x="8926969" y="6302622"/>
            <a:ext cx="1343706" cy="365125"/>
          </a:xfrm>
          <a:prstGeom prst="rect">
            <a:avLst/>
          </a:prstGeom>
        </p:spPr>
        <p:txBody>
          <a:bodyPr vert="horz" lIns="91440" tIns="45720" rIns="91440" bIns="45720" rtlCol="0" anchor="b"/>
          <a:lstStyle>
            <a:lvl1pPr algn="r">
              <a:defRPr sz="1200">
                <a:solidFill>
                  <a:schemeClr val="bg1"/>
                </a:solidFill>
              </a:defRPr>
            </a:lvl1pPr>
          </a:lstStyle>
          <a:p>
            <a:fld id="{4097AFE2-3CB1-46E8-A151-43FD78F767BE}" type="datetime1">
              <a:rPr lang="en-GB" smtClean="0"/>
              <a:t>16/10/2023</a:t>
            </a:fld>
            <a:endParaRPr lang="en-US" dirty="0"/>
          </a:p>
        </p:txBody>
      </p:sp>
      <p:sp>
        <p:nvSpPr>
          <p:cNvPr id="6" name="Slide Number Placeholder 5"/>
          <p:cNvSpPr>
            <a:spLocks noGrp="1"/>
          </p:cNvSpPr>
          <p:nvPr>
            <p:ph type="sldNum" sz="quarter" idx="4"/>
          </p:nvPr>
        </p:nvSpPr>
        <p:spPr>
          <a:xfrm>
            <a:off x="-13853" y="617714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654" r:id="rId6"/>
    <p:sldLayoutId id="2147483657" r:id="rId7"/>
    <p:sldLayoutId id="2147483655" r:id="rId8"/>
    <p:sldLayoutId id="2147483658" r:id="rId9"/>
  </p:sldLayoutIdLst>
  <p:hf hdr="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120000"/>
        <a:buFont typeface="Calibri" panose="020F0502020204030204" pitchFamily="34" charset="0"/>
        <a:buChar char="&gt;"/>
        <a:defRPr sz="2400" kern="1200" baseline="0">
          <a:solidFill>
            <a:schemeClr val="bg2"/>
          </a:solidFill>
          <a:effectLst/>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panose="05000000000000000000" pitchFamily="2" charset="2"/>
        <a:buChar char="§"/>
        <a:defRPr sz="2000" kern="1200" baseline="0">
          <a:solidFill>
            <a:schemeClr val="bg2"/>
          </a:solidFill>
          <a:effectLst/>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Arial" panose="020B0604020202020204" pitchFamily="34" charset="0"/>
        <a:buChar char="•"/>
        <a:defRPr sz="1800" kern="1200" baseline="0">
          <a:solidFill>
            <a:schemeClr val="bg2"/>
          </a:solidFill>
          <a:effectLst/>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Calibri" panose="020F0502020204030204" pitchFamily="34" charset="0"/>
        <a:buChar char="-"/>
        <a:defRPr sz="1600" kern="1200" baseline="0">
          <a:solidFill>
            <a:schemeClr val="bg2"/>
          </a:solidFill>
          <a:effectLst/>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Calibri" panose="020F0502020204030204" pitchFamily="34" charset="0"/>
        <a:buChar char="-"/>
        <a:defRPr sz="1600" kern="1200" baseline="0">
          <a:solidFill>
            <a:schemeClr val="bg2"/>
          </a:solidFill>
          <a:effectLst/>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www.neasqc.eu/use-case/hard-optimisation-problems-for-smart-charging-of-electric-vehicles/" TargetMode="Externa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s://www.neasqc.eu/use-case/financial-applications/" TargetMode="External"/><Relationship Id="rId7" Type="http://schemas.openxmlformats.org/officeDocument/2006/relationships/image" Target="../media/image25.jpeg"/><Relationship Id="rId2" Type="http://schemas.openxmlformats.org/officeDocument/2006/relationships/hyperlink" Target="https://github.com/NEASQC/FinancialApplications" TargetMode="Externa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www.neasqc.eu/use-case/hpc-mesh-segmentation/" TargetMode="Externa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neasqc.eu/use-case/quantum-natural-language-processing-qnlp/" TargetMode="External"/><Relationship Id="rId2" Type="http://schemas.openxmlformats.org/officeDocument/2006/relationships/hyperlink" Target="https://github.com/NEASQC/WP6_QNLP/tree/v0.2-alpha-d0.9" TargetMode="Externa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28.jpe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hyperlink" Target="https://www.neasqc.eu/use-case/quantum-probabilistic-safety-assessment-qpsa/" TargetMode="External"/><Relationship Id="rId2" Type="http://schemas.openxmlformats.org/officeDocument/2006/relationships/hyperlink" Target="https://github.com/NEASQC/ft-2-quantum-sat" TargetMode="Externa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19.jpeg"/><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hyperlink" Target="https://www.neasqc.eu/use-case/algorithms-for-the-diagnosis-of-invasive-ductal-carcinoma/" TargetMode="External"/><Relationship Id="rId2" Type="http://schemas.openxmlformats.org/officeDocument/2006/relationships/hyperlink" Target="https://github.com/NEASQC/qrbs/" TargetMode="Externa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3.jpeg"/><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hyperlink" Target="https://twitter.com/neasqc" TargetMode="External"/><Relationship Id="rId7" Type="http://schemas.openxmlformats.org/officeDocument/2006/relationships/image" Target="../media/image33.png"/><Relationship Id="rId2" Type="http://schemas.openxmlformats.org/officeDocument/2006/relationships/hyperlink" Target="http://neasqc.eu/" TargetMode="Externa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hyperlink" Target="https://www.linkedin.com/company/neasqc-projec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s://github.com/NEASQC/" TargetMode="External"/><Relationship Id="rId2" Type="http://schemas.openxmlformats.org/officeDocument/2006/relationships/hyperlink" Target="https://zenodo.org/communities/neasqc/" TargetMode="Externa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github.com/NEASQC/qfrag" TargetMode="External"/><Relationship Id="rId7" Type="http://schemas.openxmlformats.org/officeDocument/2006/relationships/image" Target="../media/image14.png"/><Relationship Id="rId2" Type="http://schemas.openxmlformats.org/officeDocument/2006/relationships/hyperlink" Target="https://github.com/NEASQC/Variationals_algorithms" TargetMode="Externa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hyperlink" Target="https://www.neasqc.eu/use-case/drug-discover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easqc.eu/use-case/co2-recapture/" TargetMode="External"/><Relationship Id="rId7" Type="http://schemas.openxmlformats.org/officeDocument/2006/relationships/image" Target="../media/image15.jpeg"/><Relationship Id="rId2" Type="http://schemas.openxmlformats.org/officeDocument/2006/relationships/hyperlink" Target="https://github.com/NEASQC/D4.2" TargetMode="Externa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neasqc.eu/use-case/reinforcement-learning-for-inventory-management/" TargetMode="Externa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88D42-84A9-4B76-A16A-CAC1E880B46E}"/>
              </a:ext>
            </a:extLst>
          </p:cNvPr>
          <p:cNvSpPr>
            <a:spLocks noGrp="1"/>
          </p:cNvSpPr>
          <p:nvPr>
            <p:ph type="ctrTitle"/>
          </p:nvPr>
        </p:nvSpPr>
        <p:spPr/>
        <p:txBody>
          <a:bodyPr/>
          <a:lstStyle/>
          <a:p>
            <a:r>
              <a:rPr lang="fr-FR" dirty="0"/>
              <a:t>NEASQC </a:t>
            </a:r>
            <a:r>
              <a:rPr lang="fr-FR" dirty="0" err="1"/>
              <a:t>industrial</a:t>
            </a:r>
            <a:r>
              <a:rPr lang="fr-FR" dirty="0"/>
              <a:t> use cases</a:t>
            </a:r>
          </a:p>
        </p:txBody>
      </p:sp>
      <p:sp>
        <p:nvSpPr>
          <p:cNvPr id="3" name="Sous-titre 2">
            <a:extLst>
              <a:ext uri="{FF2B5EF4-FFF2-40B4-BE49-F238E27FC236}">
                <a16:creationId xmlns:a16="http://schemas.microsoft.com/office/drawing/2014/main" id="{11B850CE-614D-4BD9-B6B0-832336FCC794}"/>
              </a:ext>
            </a:extLst>
          </p:cNvPr>
          <p:cNvSpPr>
            <a:spLocks noGrp="1"/>
          </p:cNvSpPr>
          <p:nvPr>
            <p:ph type="subTitle" idx="1"/>
          </p:nvPr>
        </p:nvSpPr>
        <p:spPr/>
        <p:txBody>
          <a:bodyPr>
            <a:normAutofit lnSpcReduction="10000"/>
          </a:bodyPr>
          <a:lstStyle/>
          <a:p>
            <a:endParaRPr lang="fr-FR" dirty="0"/>
          </a:p>
        </p:txBody>
      </p:sp>
    </p:spTree>
    <p:extLst>
      <p:ext uri="{BB962C8B-B14F-4D97-AF65-F5344CB8AC3E}">
        <p14:creationId xmlns:p14="http://schemas.microsoft.com/office/powerpoint/2010/main" val="1215679994"/>
      </p:ext>
    </p:extLst>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30AA-BEBA-A48E-B999-48402D9609B2}"/>
              </a:ext>
            </a:extLst>
          </p:cNvPr>
          <p:cNvSpPr>
            <a:spLocks noGrp="1"/>
          </p:cNvSpPr>
          <p:nvPr>
            <p:ph type="title"/>
          </p:nvPr>
        </p:nvSpPr>
        <p:spPr/>
        <p:txBody>
          <a:bodyPr/>
          <a:lstStyle/>
          <a:p>
            <a:pPr lvl="0"/>
            <a:r>
              <a:rPr lang="en-GB" dirty="0"/>
              <a:t>Hard optimization problems for energy management</a:t>
            </a:r>
          </a:p>
        </p:txBody>
      </p:sp>
      <p:sp>
        <p:nvSpPr>
          <p:cNvPr id="11" name="Content Placeholder 10">
            <a:extLst>
              <a:ext uri="{FF2B5EF4-FFF2-40B4-BE49-F238E27FC236}">
                <a16:creationId xmlns:a16="http://schemas.microsoft.com/office/drawing/2014/main" id="{44BEA2B9-7E52-870C-BBC1-0EEAD8DDD9B4}"/>
              </a:ext>
            </a:extLst>
          </p:cNvPr>
          <p:cNvSpPr>
            <a:spLocks noGrp="1"/>
          </p:cNvSpPr>
          <p:nvPr>
            <p:ph sz="half" idx="1"/>
          </p:nvPr>
        </p:nvSpPr>
        <p:spPr/>
        <p:txBody>
          <a:bodyPr>
            <a:normAutofit fontScale="92500" lnSpcReduction="10000"/>
          </a:bodyPr>
          <a:lstStyle/>
          <a:p>
            <a:pPr marL="0" indent="0">
              <a:buNone/>
            </a:pPr>
            <a:r>
              <a:rPr lang="en-GB" sz="2000" b="1" dirty="0"/>
              <a:t>The rise of electric mobility requires “smart charging” solutions  so as to optimise energy consumption and to contribute to the grid balance, while satisfying user needs. Some of the challenges of smart-charging could typically be solved faster and better by Quantum Computing</a:t>
            </a:r>
          </a:p>
          <a:p>
            <a:r>
              <a:rPr lang="en-GB" sz="2000" dirty="0"/>
              <a:t>We are developing a hybrid quantum/ classical architecture for tackling large instances of these problems, as well as a ZX-Diagrams based approach to optimize QAOA circuits</a:t>
            </a:r>
          </a:p>
          <a:p>
            <a:r>
              <a:rPr lang="en-GB" sz="2000" dirty="0"/>
              <a:t>Publications: </a:t>
            </a:r>
            <a:r>
              <a:rPr lang="en-GB" sz="2000" dirty="0">
                <a:hlinkClick r:id="rId2"/>
              </a:rPr>
              <a:t>https://www.neasqc.eu/use-case/hard-optimisation-problems-for-smart-charging-of-electric-vehicles/</a:t>
            </a:r>
            <a:r>
              <a:rPr lang="en-GB" sz="2000" dirty="0"/>
              <a:t> </a:t>
            </a:r>
          </a:p>
          <a:p>
            <a:endParaRPr lang="en-GB" sz="2000" dirty="0"/>
          </a:p>
        </p:txBody>
      </p:sp>
      <p:pic>
        <p:nvPicPr>
          <p:cNvPr id="19" name="Content Placeholder 18" descr="A close-up of a car charging&#10;&#10;Description automatically generated with low confidence">
            <a:extLst>
              <a:ext uri="{FF2B5EF4-FFF2-40B4-BE49-F238E27FC236}">
                <a16:creationId xmlns:a16="http://schemas.microsoft.com/office/drawing/2014/main" id="{C4E9C8EC-2E8E-E58B-204B-6DF02138E689}"/>
              </a:ext>
            </a:extLst>
          </p:cNvPr>
          <p:cNvPicPr>
            <a:picLocks noGrp="1" noChangeAspect="1"/>
          </p:cNvPicPr>
          <p:nvPr>
            <p:ph sz="half" idx="2"/>
          </p:nvPr>
        </p:nvPicPr>
        <p:blipFill>
          <a:blip r:embed="rId3"/>
          <a:stretch>
            <a:fillRect/>
          </a:stretch>
        </p:blipFill>
        <p:spPr>
          <a:xfrm>
            <a:off x="6188075" y="2390712"/>
            <a:ext cx="5194300" cy="3454209"/>
          </a:xfrm>
        </p:spPr>
      </p:pic>
      <p:sp>
        <p:nvSpPr>
          <p:cNvPr id="5" name="Date Placeholder 4">
            <a:extLst>
              <a:ext uri="{FF2B5EF4-FFF2-40B4-BE49-F238E27FC236}">
                <a16:creationId xmlns:a16="http://schemas.microsoft.com/office/drawing/2014/main" id="{4DAF288E-5AAA-8017-B200-526C54272103}"/>
              </a:ext>
            </a:extLst>
          </p:cNvPr>
          <p:cNvSpPr>
            <a:spLocks noGrp="1"/>
          </p:cNvSpPr>
          <p:nvPr>
            <p:ph type="dt" sz="half" idx="10"/>
          </p:nvPr>
        </p:nvSpPr>
        <p:spPr/>
        <p:txBody>
          <a:bodyPr/>
          <a:lstStyle/>
          <a:p>
            <a:fld id="{F0033851-B5C2-47FF-B487-CD69C7DFAF66}" type="datetime1">
              <a:rPr lang="en-GB" smtClean="0"/>
              <a:t>16/10/2023</a:t>
            </a:fld>
            <a:endParaRPr lang="en-US" dirty="0"/>
          </a:p>
        </p:txBody>
      </p:sp>
      <p:sp>
        <p:nvSpPr>
          <p:cNvPr id="4" name="Footer Placeholder 3">
            <a:extLst>
              <a:ext uri="{FF2B5EF4-FFF2-40B4-BE49-F238E27FC236}">
                <a16:creationId xmlns:a16="http://schemas.microsoft.com/office/drawing/2014/main" id="{D8098830-277D-6B56-7063-64DC0463BB93}"/>
              </a:ext>
            </a:extLst>
          </p:cNvPr>
          <p:cNvSpPr>
            <a:spLocks noGrp="1"/>
          </p:cNvSpPr>
          <p:nvPr>
            <p:ph type="ftr" sz="quarter" idx="11"/>
          </p:nvPr>
        </p:nvSpPr>
        <p:spPr/>
        <p:txBody>
          <a:bodyPr/>
          <a:lstStyle/>
          <a:p>
            <a:r>
              <a:rPr lang="en-US"/>
              <a:t>NEASQC industrial use cases</a:t>
            </a:r>
            <a:endParaRPr lang="en-US" dirty="0"/>
          </a:p>
        </p:txBody>
      </p:sp>
      <p:sp>
        <p:nvSpPr>
          <p:cNvPr id="6" name="Slide Number Placeholder 5">
            <a:extLst>
              <a:ext uri="{FF2B5EF4-FFF2-40B4-BE49-F238E27FC236}">
                <a16:creationId xmlns:a16="http://schemas.microsoft.com/office/drawing/2014/main" id="{BB09577D-2929-5D98-146C-665C6A447E7B}"/>
              </a:ext>
            </a:extLst>
          </p:cNvPr>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4098" name="Picture 2">
            <a:extLst>
              <a:ext uri="{FF2B5EF4-FFF2-40B4-BE49-F238E27FC236}">
                <a16:creationId xmlns:a16="http://schemas.microsoft.com/office/drawing/2014/main" id="{0995D308-CE61-F04D-A47D-56F1CDE59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9584" y="1599100"/>
            <a:ext cx="1937385" cy="7514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29F06755-F592-F38E-0F33-A3493E6ACB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6969" y="1608776"/>
            <a:ext cx="2015928" cy="781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84029"/>
      </p:ext>
    </p:extLst>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E6D95-39A0-E194-E2C8-BF670B2A4C2D}"/>
              </a:ext>
            </a:extLst>
          </p:cNvPr>
          <p:cNvSpPr>
            <a:spLocks noGrp="1"/>
          </p:cNvSpPr>
          <p:nvPr>
            <p:ph type="title"/>
          </p:nvPr>
        </p:nvSpPr>
        <p:spPr/>
        <p:txBody>
          <a:bodyPr/>
          <a:lstStyle/>
          <a:p>
            <a:pPr lvl="0"/>
            <a:r>
              <a:rPr lang="en-GB" dirty="0"/>
              <a:t>Financial applications</a:t>
            </a:r>
          </a:p>
        </p:txBody>
      </p:sp>
      <p:sp>
        <p:nvSpPr>
          <p:cNvPr id="11" name="Content Placeholder 10">
            <a:extLst>
              <a:ext uri="{FF2B5EF4-FFF2-40B4-BE49-F238E27FC236}">
                <a16:creationId xmlns:a16="http://schemas.microsoft.com/office/drawing/2014/main" id="{86EACE8D-77D0-55D7-4E6F-0E0EC2843833}"/>
              </a:ext>
            </a:extLst>
          </p:cNvPr>
          <p:cNvSpPr>
            <a:spLocks noGrp="1"/>
          </p:cNvSpPr>
          <p:nvPr>
            <p:ph sz="half" idx="1"/>
          </p:nvPr>
        </p:nvSpPr>
        <p:spPr/>
        <p:txBody>
          <a:bodyPr>
            <a:normAutofit fontScale="85000" lnSpcReduction="10000"/>
          </a:bodyPr>
          <a:lstStyle/>
          <a:p>
            <a:pPr marL="0" indent="0">
              <a:buNone/>
            </a:pPr>
            <a:r>
              <a:rPr lang="en-GB" b="1" dirty="0"/>
              <a:t>Quantum Machine Learning and quantum Monte-Carlo methods could give financial companies an unparalleled competitive advantage in areas like portfolio optimisation, option pricing, or Value-at-Risk estimation</a:t>
            </a:r>
          </a:p>
          <a:p>
            <a:r>
              <a:rPr lang="en-GB" dirty="0"/>
              <a:t>Our Quantum Quantitative Finance Library assembles different quantum algorithms and techniques for use in the financial industry</a:t>
            </a:r>
          </a:p>
          <a:p>
            <a:pPr lvl="1"/>
            <a:r>
              <a:rPr lang="en-GB" dirty="0">
                <a:hlinkClick r:id="rId2"/>
              </a:rPr>
              <a:t>https://github.com/NEASQC/FinancialApplications</a:t>
            </a:r>
            <a:r>
              <a:rPr lang="en-GB" dirty="0"/>
              <a:t> </a:t>
            </a:r>
          </a:p>
          <a:p>
            <a:r>
              <a:rPr lang="en-GB" dirty="0"/>
              <a:t>Publications: </a:t>
            </a:r>
            <a:r>
              <a:rPr lang="en-GB" dirty="0">
                <a:hlinkClick r:id="rId3"/>
              </a:rPr>
              <a:t>https://www.neasqc.eu/use-case/financial-applications/</a:t>
            </a:r>
            <a:r>
              <a:rPr lang="en-GB" dirty="0"/>
              <a:t> </a:t>
            </a:r>
          </a:p>
          <a:p>
            <a:endParaRPr lang="en-GB" dirty="0"/>
          </a:p>
        </p:txBody>
      </p:sp>
      <p:pic>
        <p:nvPicPr>
          <p:cNvPr id="19" name="Content Placeholder 18" descr="A picture containing electric blue, music, technology, art&#10;&#10;Description automatically generated">
            <a:extLst>
              <a:ext uri="{FF2B5EF4-FFF2-40B4-BE49-F238E27FC236}">
                <a16:creationId xmlns:a16="http://schemas.microsoft.com/office/drawing/2014/main" id="{24E03796-007B-9CCC-5D25-01E9B62E622C}"/>
              </a:ext>
            </a:extLst>
          </p:cNvPr>
          <p:cNvPicPr>
            <a:picLocks noGrp="1" noChangeAspect="1"/>
          </p:cNvPicPr>
          <p:nvPr>
            <p:ph sz="half" idx="2"/>
          </p:nvPr>
        </p:nvPicPr>
        <p:blipFill>
          <a:blip r:embed="rId4"/>
          <a:stretch>
            <a:fillRect/>
          </a:stretch>
        </p:blipFill>
        <p:spPr>
          <a:xfrm>
            <a:off x="6289675" y="2578222"/>
            <a:ext cx="5194300" cy="2920756"/>
          </a:xfrm>
        </p:spPr>
      </p:pic>
      <p:sp>
        <p:nvSpPr>
          <p:cNvPr id="5" name="Date Placeholder 4">
            <a:extLst>
              <a:ext uri="{FF2B5EF4-FFF2-40B4-BE49-F238E27FC236}">
                <a16:creationId xmlns:a16="http://schemas.microsoft.com/office/drawing/2014/main" id="{014789C4-9938-CA95-8065-8E114EE664F1}"/>
              </a:ext>
            </a:extLst>
          </p:cNvPr>
          <p:cNvSpPr>
            <a:spLocks noGrp="1"/>
          </p:cNvSpPr>
          <p:nvPr>
            <p:ph type="dt" sz="half" idx="10"/>
          </p:nvPr>
        </p:nvSpPr>
        <p:spPr/>
        <p:txBody>
          <a:bodyPr/>
          <a:lstStyle/>
          <a:p>
            <a:fld id="{066675CF-C663-44B4-A9F1-1AF23279459C}" type="datetime1">
              <a:rPr lang="en-GB" smtClean="0"/>
              <a:t>16/10/2023</a:t>
            </a:fld>
            <a:endParaRPr lang="en-US" dirty="0"/>
          </a:p>
        </p:txBody>
      </p:sp>
      <p:sp>
        <p:nvSpPr>
          <p:cNvPr id="4" name="Footer Placeholder 3">
            <a:extLst>
              <a:ext uri="{FF2B5EF4-FFF2-40B4-BE49-F238E27FC236}">
                <a16:creationId xmlns:a16="http://schemas.microsoft.com/office/drawing/2014/main" id="{759DEA5D-22C7-77F0-EF1D-1FEFED9ED121}"/>
              </a:ext>
            </a:extLst>
          </p:cNvPr>
          <p:cNvSpPr>
            <a:spLocks noGrp="1"/>
          </p:cNvSpPr>
          <p:nvPr>
            <p:ph type="ftr" sz="quarter" idx="11"/>
          </p:nvPr>
        </p:nvSpPr>
        <p:spPr/>
        <p:txBody>
          <a:bodyPr/>
          <a:lstStyle/>
          <a:p>
            <a:r>
              <a:rPr lang="en-US"/>
              <a:t>NEASQC industrial use cases</a:t>
            </a:r>
            <a:endParaRPr lang="en-US" dirty="0"/>
          </a:p>
        </p:txBody>
      </p:sp>
      <p:sp>
        <p:nvSpPr>
          <p:cNvPr id="6" name="Slide Number Placeholder 5">
            <a:extLst>
              <a:ext uri="{FF2B5EF4-FFF2-40B4-BE49-F238E27FC236}">
                <a16:creationId xmlns:a16="http://schemas.microsoft.com/office/drawing/2014/main" id="{747FA2D8-0BA4-35DA-6F73-AB24B72E2506}"/>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5122" name="Picture 2">
            <a:extLst>
              <a:ext uri="{FF2B5EF4-FFF2-40B4-BE49-F238E27FC236}">
                <a16:creationId xmlns:a16="http://schemas.microsoft.com/office/drawing/2014/main" id="{3DA61A5B-4464-C770-F184-22D6451BD3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9675" y="1956728"/>
            <a:ext cx="1549304" cy="60094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427074D5-DA85-A3F2-90EB-1B3530EEA4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7757" y="2015976"/>
            <a:ext cx="1396855" cy="54181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674ACDBD-A7DA-B893-CF46-FD25958057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48680" y="1948070"/>
            <a:ext cx="1624608" cy="630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999309"/>
      </p:ext>
    </p:extLst>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542A6-93C5-6597-F841-51441103CC80}"/>
              </a:ext>
            </a:extLst>
          </p:cNvPr>
          <p:cNvSpPr>
            <a:spLocks noGrp="1"/>
          </p:cNvSpPr>
          <p:nvPr>
            <p:ph type="title"/>
          </p:nvPr>
        </p:nvSpPr>
        <p:spPr/>
        <p:txBody>
          <a:bodyPr/>
          <a:lstStyle/>
          <a:p>
            <a:pPr lvl="0"/>
            <a:r>
              <a:rPr lang="en-GB" dirty="0"/>
              <a:t>HPC mesh segmentation</a:t>
            </a:r>
          </a:p>
        </p:txBody>
      </p:sp>
      <p:sp>
        <p:nvSpPr>
          <p:cNvPr id="11" name="Content Placeholder 10">
            <a:extLst>
              <a:ext uri="{FF2B5EF4-FFF2-40B4-BE49-F238E27FC236}">
                <a16:creationId xmlns:a16="http://schemas.microsoft.com/office/drawing/2014/main" id="{AE3E3E6B-8C90-B851-6544-94E110B1DD4C}"/>
              </a:ext>
            </a:extLst>
          </p:cNvPr>
          <p:cNvSpPr>
            <a:spLocks noGrp="1"/>
          </p:cNvSpPr>
          <p:nvPr>
            <p:ph sz="half" idx="1"/>
          </p:nvPr>
        </p:nvSpPr>
        <p:spPr/>
        <p:txBody>
          <a:bodyPr/>
          <a:lstStyle/>
          <a:p>
            <a:pPr marL="0" indent="0">
              <a:buNone/>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Creating numerical meshes for realistic simulations (for example for </a:t>
            </a:r>
            <a:r>
              <a:rPr lang="en-GB"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seismic depth imaging and reservoir simulations)</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is a computationally challenging task. Quantum computing can be the main workhorse to increase the accuracy of their creation</a:t>
            </a:r>
          </a:p>
          <a:p>
            <a:r>
              <a:rPr lang="fr-FR"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Publications: </a:t>
            </a:r>
            <a:r>
              <a:rPr lang="fr-FR"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hlinkClick r:id="rId2"/>
              </a:rPr>
              <a:t>https://www.neasqc.eu/use-case/hpc-mesh-segmentation/</a:t>
            </a:r>
            <a:r>
              <a:rPr lang="fr-FR"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pic>
        <p:nvPicPr>
          <p:cNvPr id="16" name="Content Placeholder 15" descr="A picture containing ship, transport, screenshot, watercraft&#10;&#10;Description automatically generated">
            <a:extLst>
              <a:ext uri="{FF2B5EF4-FFF2-40B4-BE49-F238E27FC236}">
                <a16:creationId xmlns:a16="http://schemas.microsoft.com/office/drawing/2014/main" id="{0A1BB8C3-F8AB-D517-856A-AB4F89661247}"/>
              </a:ext>
            </a:extLst>
          </p:cNvPr>
          <p:cNvPicPr>
            <a:picLocks noGrp="1" noChangeAspect="1"/>
          </p:cNvPicPr>
          <p:nvPr>
            <p:ph sz="half" idx="2"/>
          </p:nvPr>
        </p:nvPicPr>
        <p:blipFill>
          <a:blip r:embed="rId3"/>
          <a:stretch>
            <a:fillRect/>
          </a:stretch>
        </p:blipFill>
        <p:spPr>
          <a:xfrm>
            <a:off x="6188075" y="2525078"/>
            <a:ext cx="5194300" cy="3246437"/>
          </a:xfrm>
        </p:spPr>
      </p:pic>
      <p:sp>
        <p:nvSpPr>
          <p:cNvPr id="5" name="Date Placeholder 4">
            <a:extLst>
              <a:ext uri="{FF2B5EF4-FFF2-40B4-BE49-F238E27FC236}">
                <a16:creationId xmlns:a16="http://schemas.microsoft.com/office/drawing/2014/main" id="{52D905FF-3F10-7FA8-9CB6-8D1ACE09FBA6}"/>
              </a:ext>
            </a:extLst>
          </p:cNvPr>
          <p:cNvSpPr>
            <a:spLocks noGrp="1"/>
          </p:cNvSpPr>
          <p:nvPr>
            <p:ph type="dt" sz="half" idx="10"/>
          </p:nvPr>
        </p:nvSpPr>
        <p:spPr/>
        <p:txBody>
          <a:bodyPr/>
          <a:lstStyle/>
          <a:p>
            <a:fld id="{7D392FFB-BD85-489E-96FF-443CC5E36FA7}" type="datetime1">
              <a:rPr lang="en-GB" smtClean="0"/>
              <a:t>16/10/2023</a:t>
            </a:fld>
            <a:endParaRPr lang="en-US" dirty="0"/>
          </a:p>
        </p:txBody>
      </p:sp>
      <p:sp>
        <p:nvSpPr>
          <p:cNvPr id="4" name="Footer Placeholder 3">
            <a:extLst>
              <a:ext uri="{FF2B5EF4-FFF2-40B4-BE49-F238E27FC236}">
                <a16:creationId xmlns:a16="http://schemas.microsoft.com/office/drawing/2014/main" id="{BFF21077-BDD6-358A-1842-89908F4BA5B5}"/>
              </a:ext>
            </a:extLst>
          </p:cNvPr>
          <p:cNvSpPr>
            <a:spLocks noGrp="1"/>
          </p:cNvSpPr>
          <p:nvPr>
            <p:ph type="ftr" sz="quarter" idx="11"/>
          </p:nvPr>
        </p:nvSpPr>
        <p:spPr/>
        <p:txBody>
          <a:bodyPr/>
          <a:lstStyle/>
          <a:p>
            <a:r>
              <a:rPr lang="en-US"/>
              <a:t>NEASQC industrial use cases</a:t>
            </a:r>
            <a:endParaRPr lang="en-US" dirty="0"/>
          </a:p>
        </p:txBody>
      </p:sp>
      <p:sp>
        <p:nvSpPr>
          <p:cNvPr id="6" name="Slide Number Placeholder 5">
            <a:extLst>
              <a:ext uri="{FF2B5EF4-FFF2-40B4-BE49-F238E27FC236}">
                <a16:creationId xmlns:a16="http://schemas.microsoft.com/office/drawing/2014/main" id="{63AE95EF-7E03-F5F0-2DAD-AF5DC3D78214}"/>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3" name="Picture 2">
            <a:extLst>
              <a:ext uri="{FF2B5EF4-FFF2-40B4-BE49-F238E27FC236}">
                <a16:creationId xmlns:a16="http://schemas.microsoft.com/office/drawing/2014/main" id="{BDFBFACA-7E5D-8A1B-D8F8-662FF6DC6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0160" y="1668147"/>
            <a:ext cx="1690370" cy="6556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EE5CA50-7114-2D74-A4F9-FEEA88842A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8560" y="1559719"/>
            <a:ext cx="1107758" cy="87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354045"/>
      </p:ext>
    </p:extLst>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5A7DA-5EDE-2F80-DBB2-811CC63281CB}"/>
              </a:ext>
            </a:extLst>
          </p:cNvPr>
          <p:cNvSpPr>
            <a:spLocks noGrp="1"/>
          </p:cNvSpPr>
          <p:nvPr>
            <p:ph type="title"/>
          </p:nvPr>
        </p:nvSpPr>
        <p:spPr/>
        <p:txBody>
          <a:bodyPr/>
          <a:lstStyle/>
          <a:p>
            <a:pPr lvl="0"/>
            <a:r>
              <a:rPr lang="en-GB" dirty="0"/>
              <a:t>Symbolic AI and graph algorithmics</a:t>
            </a:r>
          </a:p>
        </p:txBody>
      </p:sp>
      <p:sp>
        <p:nvSpPr>
          <p:cNvPr id="9" name="Text Placeholder 8">
            <a:extLst>
              <a:ext uri="{FF2B5EF4-FFF2-40B4-BE49-F238E27FC236}">
                <a16:creationId xmlns:a16="http://schemas.microsoft.com/office/drawing/2014/main" id="{8AD70C81-4EB3-63D8-BE3C-73916532B46B}"/>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D7D6892B-28FA-D38D-45DB-4D5DE4D3BCE1}"/>
              </a:ext>
            </a:extLst>
          </p:cNvPr>
          <p:cNvSpPr>
            <a:spLocks noGrp="1"/>
          </p:cNvSpPr>
          <p:nvPr>
            <p:ph type="ftr" sz="quarter" idx="4294967295"/>
          </p:nvPr>
        </p:nvSpPr>
        <p:spPr>
          <a:xfrm>
            <a:off x="0" y="6302375"/>
            <a:ext cx="7564438" cy="365125"/>
          </a:xfrm>
        </p:spPr>
        <p:txBody>
          <a:bodyPr/>
          <a:lstStyle/>
          <a:p>
            <a:r>
              <a:rPr lang="en-US"/>
              <a:t>NEASQC industrial use cases</a:t>
            </a:r>
            <a:endParaRPr lang="en-US" dirty="0"/>
          </a:p>
        </p:txBody>
      </p:sp>
      <p:sp>
        <p:nvSpPr>
          <p:cNvPr id="5" name="Date Placeholder 4">
            <a:extLst>
              <a:ext uri="{FF2B5EF4-FFF2-40B4-BE49-F238E27FC236}">
                <a16:creationId xmlns:a16="http://schemas.microsoft.com/office/drawing/2014/main" id="{4D10B7AF-6FC0-0839-3B4E-C2FCA20358B1}"/>
              </a:ext>
            </a:extLst>
          </p:cNvPr>
          <p:cNvSpPr>
            <a:spLocks noGrp="1"/>
          </p:cNvSpPr>
          <p:nvPr>
            <p:ph type="dt" sz="half" idx="4294967295"/>
          </p:nvPr>
        </p:nvSpPr>
        <p:spPr>
          <a:xfrm>
            <a:off x="10847388" y="6302375"/>
            <a:ext cx="1344612" cy="365125"/>
          </a:xfrm>
        </p:spPr>
        <p:txBody>
          <a:bodyPr/>
          <a:lstStyle/>
          <a:p>
            <a:fld id="{E276D709-B2E2-4A94-A323-8F38B7A63B85}" type="datetime1">
              <a:rPr lang="en-GB" smtClean="0"/>
              <a:t>16/10/2023</a:t>
            </a:fld>
            <a:endParaRPr lang="en-US" dirty="0"/>
          </a:p>
        </p:txBody>
      </p:sp>
      <p:sp>
        <p:nvSpPr>
          <p:cNvPr id="6" name="Slide Number Placeholder 5">
            <a:extLst>
              <a:ext uri="{FF2B5EF4-FFF2-40B4-BE49-F238E27FC236}">
                <a16:creationId xmlns:a16="http://schemas.microsoft.com/office/drawing/2014/main" id="{B76C9999-373E-331A-A454-12C4DB689591}"/>
              </a:ext>
            </a:extLst>
          </p:cNvPr>
          <p:cNvSpPr>
            <a:spLocks noGrp="1"/>
          </p:cNvSpPr>
          <p:nvPr>
            <p:ph type="sldNum" sz="quarter" idx="4294967295"/>
          </p:nvPr>
        </p:nvSpPr>
        <p:spPr>
          <a:xfrm>
            <a:off x="0" y="6176963"/>
            <a:ext cx="1062038" cy="490537"/>
          </a:xfrm>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726724266"/>
      </p:ext>
    </p:extLst>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98866-EDB3-D9AB-65AA-46E8057AF920}"/>
              </a:ext>
            </a:extLst>
          </p:cNvPr>
          <p:cNvSpPr>
            <a:spLocks noGrp="1"/>
          </p:cNvSpPr>
          <p:nvPr>
            <p:ph type="title"/>
          </p:nvPr>
        </p:nvSpPr>
        <p:spPr/>
        <p:txBody>
          <a:bodyPr/>
          <a:lstStyle/>
          <a:p>
            <a:pPr lvl="0"/>
            <a:r>
              <a:rPr lang="en-GB" dirty="0"/>
              <a:t>Quantum natural language processing (QNLP)</a:t>
            </a:r>
          </a:p>
        </p:txBody>
      </p:sp>
      <p:sp>
        <p:nvSpPr>
          <p:cNvPr id="11" name="Content Placeholder 10">
            <a:extLst>
              <a:ext uri="{FF2B5EF4-FFF2-40B4-BE49-F238E27FC236}">
                <a16:creationId xmlns:a16="http://schemas.microsoft.com/office/drawing/2014/main" id="{EFEF513B-AD33-AA72-D23A-67CFD9993454}"/>
              </a:ext>
            </a:extLst>
          </p:cNvPr>
          <p:cNvSpPr>
            <a:spLocks noGrp="1"/>
          </p:cNvSpPr>
          <p:nvPr>
            <p:ph sz="half" idx="1"/>
          </p:nvPr>
        </p:nvSpPr>
        <p:spPr/>
        <p:txBody>
          <a:bodyPr>
            <a:normAutofit fontScale="70000" lnSpcReduction="20000"/>
          </a:bodyPr>
          <a:lstStyle/>
          <a:p>
            <a:pPr marL="0" indent="0">
              <a:buNone/>
            </a:pPr>
            <a:r>
              <a:rPr lang="en-GB" b="1" dirty="0"/>
              <a:t>Natural Language Processing supports applications such as machine translation or chatbots. However standard NLP methods may not take into account all the exploitable aspects of grammar. With Quantum Computing, new compute-intensive methods could be used to leverage certain properties of language</a:t>
            </a:r>
          </a:p>
          <a:p>
            <a:r>
              <a:rPr lang="en-GB" dirty="0"/>
              <a:t>Our alpha SW prototypes explore a) the </a:t>
            </a:r>
            <a:r>
              <a:rPr lang="en-GB" dirty="0" err="1"/>
              <a:t>DisCoCat</a:t>
            </a:r>
            <a:r>
              <a:rPr lang="en-GB" dirty="0"/>
              <a:t>-based model using parameterised quantum circuits to encode a pre-defined dataset of sentences and b) Dressed Quantum Circuits in which pre-trained classical models are used as pre-processing layers in a transfer learning fashion</a:t>
            </a:r>
          </a:p>
          <a:p>
            <a:pPr lvl="1"/>
            <a:r>
              <a:rPr lang="en-GB" dirty="0">
                <a:hlinkClick r:id="rId2"/>
              </a:rPr>
              <a:t>https://github.com/NEASQC/WP6_QNLP/tree/v0.2-alpha-d0.9</a:t>
            </a:r>
            <a:r>
              <a:rPr lang="en-GB" dirty="0"/>
              <a:t>  </a:t>
            </a:r>
          </a:p>
          <a:p>
            <a:r>
              <a:rPr lang="en-GB" dirty="0"/>
              <a:t>Publications: </a:t>
            </a:r>
            <a:r>
              <a:rPr lang="en-GB" dirty="0">
                <a:hlinkClick r:id="rId3"/>
              </a:rPr>
              <a:t>https://www.neasqc.eu/use-case/quantum-natural-language-processing-qnlp/</a:t>
            </a:r>
            <a:r>
              <a:rPr lang="en-GB" dirty="0"/>
              <a:t> </a:t>
            </a:r>
          </a:p>
          <a:p>
            <a:endParaRPr lang="en-GB" dirty="0"/>
          </a:p>
        </p:txBody>
      </p:sp>
      <p:pic>
        <p:nvPicPr>
          <p:cNvPr id="14" name="Content Placeholder 13" descr="A close-up of letters&#10;&#10;Description automatically generated with low confidence">
            <a:extLst>
              <a:ext uri="{FF2B5EF4-FFF2-40B4-BE49-F238E27FC236}">
                <a16:creationId xmlns:a16="http://schemas.microsoft.com/office/drawing/2014/main" id="{A8507D15-8928-5FE8-5601-9B126E148B15}"/>
              </a:ext>
            </a:extLst>
          </p:cNvPr>
          <p:cNvPicPr>
            <a:picLocks noGrp="1" noChangeAspect="1"/>
          </p:cNvPicPr>
          <p:nvPr>
            <p:ph sz="half" idx="2"/>
          </p:nvPr>
        </p:nvPicPr>
        <p:blipFill>
          <a:blip r:embed="rId4"/>
          <a:stretch>
            <a:fillRect/>
          </a:stretch>
        </p:blipFill>
        <p:spPr>
          <a:xfrm>
            <a:off x="6188075" y="2447343"/>
            <a:ext cx="5194300" cy="3462866"/>
          </a:xfrm>
        </p:spPr>
      </p:pic>
      <p:sp>
        <p:nvSpPr>
          <p:cNvPr id="5" name="Date Placeholder 4">
            <a:extLst>
              <a:ext uri="{FF2B5EF4-FFF2-40B4-BE49-F238E27FC236}">
                <a16:creationId xmlns:a16="http://schemas.microsoft.com/office/drawing/2014/main" id="{AEC264DB-06FD-20C2-DF6C-4967F8B915EC}"/>
              </a:ext>
            </a:extLst>
          </p:cNvPr>
          <p:cNvSpPr>
            <a:spLocks noGrp="1"/>
          </p:cNvSpPr>
          <p:nvPr>
            <p:ph type="dt" sz="half" idx="10"/>
          </p:nvPr>
        </p:nvSpPr>
        <p:spPr/>
        <p:txBody>
          <a:bodyPr/>
          <a:lstStyle/>
          <a:p>
            <a:fld id="{0D713EB3-5E82-40C7-9EA9-D4A987FE4B87}" type="datetime1">
              <a:rPr lang="en-GB" smtClean="0"/>
              <a:t>16/10/2023</a:t>
            </a:fld>
            <a:endParaRPr lang="en-US" dirty="0"/>
          </a:p>
        </p:txBody>
      </p:sp>
      <p:sp>
        <p:nvSpPr>
          <p:cNvPr id="4" name="Footer Placeholder 3">
            <a:extLst>
              <a:ext uri="{FF2B5EF4-FFF2-40B4-BE49-F238E27FC236}">
                <a16:creationId xmlns:a16="http://schemas.microsoft.com/office/drawing/2014/main" id="{62F40A2C-9C32-BFC1-0501-9E9902CD10C8}"/>
              </a:ext>
            </a:extLst>
          </p:cNvPr>
          <p:cNvSpPr>
            <a:spLocks noGrp="1"/>
          </p:cNvSpPr>
          <p:nvPr>
            <p:ph type="ftr" sz="quarter" idx="11"/>
          </p:nvPr>
        </p:nvSpPr>
        <p:spPr/>
        <p:txBody>
          <a:bodyPr/>
          <a:lstStyle/>
          <a:p>
            <a:r>
              <a:rPr lang="en-US"/>
              <a:t>NEASQC industrial use cases</a:t>
            </a:r>
            <a:endParaRPr lang="en-US" dirty="0"/>
          </a:p>
        </p:txBody>
      </p:sp>
      <p:sp>
        <p:nvSpPr>
          <p:cNvPr id="6" name="Slide Number Placeholder 5">
            <a:extLst>
              <a:ext uri="{FF2B5EF4-FFF2-40B4-BE49-F238E27FC236}">
                <a16:creationId xmlns:a16="http://schemas.microsoft.com/office/drawing/2014/main" id="{FF12248D-8536-23B1-30F0-3D698F609935}"/>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6146" name="Picture 2">
            <a:extLst>
              <a:ext uri="{FF2B5EF4-FFF2-40B4-BE49-F238E27FC236}">
                <a16:creationId xmlns:a16="http://schemas.microsoft.com/office/drawing/2014/main" id="{194C9594-2890-5798-640E-504BF795CA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9927" y="1539285"/>
            <a:ext cx="2262505" cy="8775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4AD54A7-CF1D-F243-3502-96329A7F25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6199" y="1827456"/>
            <a:ext cx="1633559" cy="57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252126"/>
      </p:ext>
    </p:extLst>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1B02-6536-C2DC-9FB2-F1466EB40420}"/>
              </a:ext>
            </a:extLst>
          </p:cNvPr>
          <p:cNvSpPr>
            <a:spLocks noGrp="1"/>
          </p:cNvSpPr>
          <p:nvPr>
            <p:ph type="title"/>
          </p:nvPr>
        </p:nvSpPr>
        <p:spPr/>
        <p:txBody>
          <a:bodyPr/>
          <a:lstStyle/>
          <a:p>
            <a:pPr lvl="0"/>
            <a:r>
              <a:rPr lang="en-GB" dirty="0"/>
              <a:t>Quantum probabilistic safety assessment (QPSA)</a:t>
            </a:r>
          </a:p>
        </p:txBody>
      </p:sp>
      <p:sp>
        <p:nvSpPr>
          <p:cNvPr id="11" name="Content Placeholder 10">
            <a:extLst>
              <a:ext uri="{FF2B5EF4-FFF2-40B4-BE49-F238E27FC236}">
                <a16:creationId xmlns:a16="http://schemas.microsoft.com/office/drawing/2014/main" id="{57F662C5-DF14-BEA8-5FF2-E2F007CACB13}"/>
              </a:ext>
            </a:extLst>
          </p:cNvPr>
          <p:cNvSpPr>
            <a:spLocks noGrp="1"/>
          </p:cNvSpPr>
          <p:nvPr>
            <p:ph sz="half" idx="1"/>
          </p:nvPr>
        </p:nvSpPr>
        <p:spPr/>
        <p:txBody>
          <a:bodyPr>
            <a:normAutofit fontScale="85000" lnSpcReduction="10000"/>
          </a:bodyPr>
          <a:lstStyle/>
          <a:p>
            <a:pPr marL="0" indent="0">
              <a:buNone/>
            </a:pPr>
            <a:r>
              <a:rPr lang="en-GB" b="1" dirty="0"/>
              <a:t>Probabilistic Safety Assessment evaluates the safety of complex safety-critical systems, such as nuclear plants or railways. With novel Quantum Computing methods, this could turn into a real-time assessment, and support decision-making to enhance security.</a:t>
            </a:r>
          </a:p>
          <a:p>
            <a:r>
              <a:rPr lang="en-GB" dirty="0"/>
              <a:t>Our open source code helps implement fault trees</a:t>
            </a:r>
          </a:p>
          <a:p>
            <a:pPr lvl="1"/>
            <a:r>
              <a:rPr lang="en-GB" dirty="0">
                <a:hlinkClick r:id="rId2"/>
              </a:rPr>
              <a:t>https://github.com/NEASQC/ft-2-quantum-sat</a:t>
            </a:r>
            <a:r>
              <a:rPr lang="en-GB" dirty="0"/>
              <a:t>  </a:t>
            </a:r>
          </a:p>
          <a:p>
            <a:r>
              <a:rPr lang="en-GB" dirty="0"/>
              <a:t>Publications: </a:t>
            </a:r>
            <a:r>
              <a:rPr lang="en-GB" dirty="0">
                <a:hlinkClick r:id="rId3"/>
              </a:rPr>
              <a:t>https://www.neasqc.eu/use-case/quantum-probabilistic-safety-assessment-qpsa/</a:t>
            </a:r>
            <a:r>
              <a:rPr lang="en-GB" dirty="0"/>
              <a:t> </a:t>
            </a:r>
          </a:p>
        </p:txBody>
      </p:sp>
      <p:pic>
        <p:nvPicPr>
          <p:cNvPr id="14" name="Content Placeholder 13" descr="A picture containing sky, tower, building, grass&#10;&#10;Description automatically generated">
            <a:extLst>
              <a:ext uri="{FF2B5EF4-FFF2-40B4-BE49-F238E27FC236}">
                <a16:creationId xmlns:a16="http://schemas.microsoft.com/office/drawing/2014/main" id="{F79BDFCE-14FF-BA57-3D25-E1E295D8C1B1}"/>
              </a:ext>
            </a:extLst>
          </p:cNvPr>
          <p:cNvPicPr>
            <a:picLocks noGrp="1" noChangeAspect="1"/>
          </p:cNvPicPr>
          <p:nvPr>
            <p:ph sz="half" idx="2"/>
          </p:nvPr>
        </p:nvPicPr>
        <p:blipFill>
          <a:blip r:embed="rId4"/>
          <a:stretch>
            <a:fillRect/>
          </a:stretch>
        </p:blipFill>
        <p:spPr>
          <a:xfrm>
            <a:off x="6188075" y="2523238"/>
            <a:ext cx="5194300" cy="3128196"/>
          </a:xfrm>
        </p:spPr>
      </p:pic>
      <p:sp>
        <p:nvSpPr>
          <p:cNvPr id="5" name="Date Placeholder 4">
            <a:extLst>
              <a:ext uri="{FF2B5EF4-FFF2-40B4-BE49-F238E27FC236}">
                <a16:creationId xmlns:a16="http://schemas.microsoft.com/office/drawing/2014/main" id="{1AC1507F-F8F1-C088-7370-C82F0F5B5940}"/>
              </a:ext>
            </a:extLst>
          </p:cNvPr>
          <p:cNvSpPr>
            <a:spLocks noGrp="1"/>
          </p:cNvSpPr>
          <p:nvPr>
            <p:ph type="dt" sz="half" idx="10"/>
          </p:nvPr>
        </p:nvSpPr>
        <p:spPr/>
        <p:txBody>
          <a:bodyPr/>
          <a:lstStyle/>
          <a:p>
            <a:fld id="{84E83005-33AA-4185-A449-7CFE114532B0}" type="datetime1">
              <a:rPr lang="en-GB" smtClean="0"/>
              <a:t>16/10/2023</a:t>
            </a:fld>
            <a:endParaRPr lang="en-US" dirty="0"/>
          </a:p>
        </p:txBody>
      </p:sp>
      <p:sp>
        <p:nvSpPr>
          <p:cNvPr id="4" name="Footer Placeholder 3">
            <a:extLst>
              <a:ext uri="{FF2B5EF4-FFF2-40B4-BE49-F238E27FC236}">
                <a16:creationId xmlns:a16="http://schemas.microsoft.com/office/drawing/2014/main" id="{5F8FE7DB-4734-715C-7DE9-B35B91D293A0}"/>
              </a:ext>
            </a:extLst>
          </p:cNvPr>
          <p:cNvSpPr>
            <a:spLocks noGrp="1"/>
          </p:cNvSpPr>
          <p:nvPr>
            <p:ph type="ftr" sz="quarter" idx="11"/>
          </p:nvPr>
        </p:nvSpPr>
        <p:spPr/>
        <p:txBody>
          <a:bodyPr/>
          <a:lstStyle/>
          <a:p>
            <a:r>
              <a:rPr lang="en-US"/>
              <a:t>NEASQC industrial use cases</a:t>
            </a:r>
            <a:endParaRPr lang="en-US" dirty="0"/>
          </a:p>
        </p:txBody>
      </p:sp>
      <p:sp>
        <p:nvSpPr>
          <p:cNvPr id="6" name="Slide Number Placeholder 5">
            <a:extLst>
              <a:ext uri="{FF2B5EF4-FFF2-40B4-BE49-F238E27FC236}">
                <a16:creationId xmlns:a16="http://schemas.microsoft.com/office/drawing/2014/main" id="{7DD35330-1814-D9D1-00E0-B16536182E6E}"/>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3" name="Picture 2">
            <a:extLst>
              <a:ext uri="{FF2B5EF4-FFF2-40B4-BE49-F238E27FC236}">
                <a16:creationId xmlns:a16="http://schemas.microsoft.com/office/drawing/2014/main" id="{CCDB7818-9ECD-DB09-2E3D-E1F783772B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0160" y="1668147"/>
            <a:ext cx="1690370" cy="6556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F6256594-973E-C811-B160-F05A6AF525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9584" y="1599100"/>
            <a:ext cx="1937385" cy="751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132974"/>
      </p:ext>
    </p:extLst>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598C8-9D63-F330-C569-7508A50A9BA7}"/>
              </a:ext>
            </a:extLst>
          </p:cNvPr>
          <p:cNvSpPr>
            <a:spLocks noGrp="1"/>
          </p:cNvSpPr>
          <p:nvPr>
            <p:ph type="title"/>
          </p:nvPr>
        </p:nvSpPr>
        <p:spPr/>
        <p:txBody>
          <a:bodyPr>
            <a:normAutofit fontScale="90000"/>
          </a:bodyPr>
          <a:lstStyle/>
          <a:p>
            <a:pPr lvl="0"/>
            <a:r>
              <a:rPr lang="en-GB" dirty="0"/>
              <a:t>Quantum rule-based systems (QRBS) for breast cancer detection</a:t>
            </a:r>
          </a:p>
        </p:txBody>
      </p:sp>
      <p:sp>
        <p:nvSpPr>
          <p:cNvPr id="11" name="Content Placeholder 10">
            <a:extLst>
              <a:ext uri="{FF2B5EF4-FFF2-40B4-BE49-F238E27FC236}">
                <a16:creationId xmlns:a16="http://schemas.microsoft.com/office/drawing/2014/main" id="{61258F61-C47F-907E-789A-17B641CDF0C1}"/>
              </a:ext>
            </a:extLst>
          </p:cNvPr>
          <p:cNvSpPr>
            <a:spLocks noGrp="1"/>
          </p:cNvSpPr>
          <p:nvPr>
            <p:ph sz="half" idx="1"/>
          </p:nvPr>
        </p:nvSpPr>
        <p:spPr/>
        <p:txBody>
          <a:bodyPr>
            <a:normAutofit fontScale="62500" lnSpcReduction="20000"/>
          </a:bodyPr>
          <a:lstStyle/>
          <a:p>
            <a:pPr marL="0" indent="0">
              <a:buNone/>
            </a:pPr>
            <a:r>
              <a:rPr lang="en-GB" b="1" dirty="0"/>
              <a:t>Medical reasoning is based on imprecise data and uncertain causal relationships, and the conclusions are obtained with a given probability. Since quantum computing is inherently probabilistic, the implementation of a quantum approach could improve current results</a:t>
            </a:r>
          </a:p>
          <a:p>
            <a:r>
              <a:rPr lang="en-GB" dirty="0"/>
              <a:t>We are working on Quantum rule-based systems for the diagnosis and treatment of Breast Invasive Ductal Carcinoma</a:t>
            </a:r>
          </a:p>
          <a:p>
            <a:r>
              <a:rPr lang="en-GB" dirty="0"/>
              <a:t>Main efforts have been done in a) implementation of inferential networks in a quantum environment, and b) definition of a quantum model for dealing with inaccurate knowledge</a:t>
            </a:r>
          </a:p>
          <a:p>
            <a:r>
              <a:rPr lang="en-GB" b="0" i="0" dirty="0">
                <a:solidFill>
                  <a:srgbClr val="1F2328"/>
                </a:solidFill>
                <a:effectLst/>
                <a:latin typeface="-apple-system"/>
              </a:rPr>
              <a:t>QRBS software library: </a:t>
            </a:r>
            <a:r>
              <a:rPr lang="en-GB" b="0" i="0" dirty="0">
                <a:solidFill>
                  <a:srgbClr val="1F2328"/>
                </a:solidFill>
                <a:effectLst/>
                <a:latin typeface="-apple-system"/>
                <a:hlinkClick r:id="rId2"/>
              </a:rPr>
              <a:t>https://github.com/NEASQC/qrbs/</a:t>
            </a:r>
            <a:r>
              <a:rPr lang="en-GB" b="0" i="0" dirty="0">
                <a:solidFill>
                  <a:srgbClr val="1F2328"/>
                </a:solidFill>
                <a:effectLst/>
                <a:latin typeface="-apple-system"/>
              </a:rPr>
              <a:t> </a:t>
            </a:r>
            <a:endParaRPr lang="en-GB" dirty="0"/>
          </a:p>
          <a:p>
            <a:r>
              <a:rPr lang="en-GB" dirty="0"/>
              <a:t>Publications: </a:t>
            </a:r>
            <a:r>
              <a:rPr lang="en-GB" dirty="0">
                <a:hlinkClick r:id="rId3"/>
              </a:rPr>
              <a:t>https://www.neasqc.eu/use-case/algorithms-for-the-diagnosis-of-invasive-ductal-carcinoma/</a:t>
            </a:r>
            <a:r>
              <a:rPr lang="en-GB" dirty="0"/>
              <a:t> </a:t>
            </a:r>
          </a:p>
          <a:p>
            <a:endParaRPr lang="en-GB" dirty="0"/>
          </a:p>
        </p:txBody>
      </p:sp>
      <p:pic>
        <p:nvPicPr>
          <p:cNvPr id="14" name="Content Placeholder 13" descr="A group of women standing together&#10;&#10;Description automatically generated with low confidence">
            <a:extLst>
              <a:ext uri="{FF2B5EF4-FFF2-40B4-BE49-F238E27FC236}">
                <a16:creationId xmlns:a16="http://schemas.microsoft.com/office/drawing/2014/main" id="{992F32A1-858E-A3F2-0D7D-F85E75483507}"/>
              </a:ext>
            </a:extLst>
          </p:cNvPr>
          <p:cNvPicPr>
            <a:picLocks noGrp="1" noChangeAspect="1"/>
          </p:cNvPicPr>
          <p:nvPr>
            <p:ph sz="half" idx="2"/>
          </p:nvPr>
        </p:nvPicPr>
        <p:blipFill>
          <a:blip r:embed="rId4"/>
          <a:stretch>
            <a:fillRect/>
          </a:stretch>
        </p:blipFill>
        <p:spPr>
          <a:xfrm>
            <a:off x="6828631" y="2262823"/>
            <a:ext cx="3913187" cy="3913187"/>
          </a:xfrm>
        </p:spPr>
      </p:pic>
      <p:sp>
        <p:nvSpPr>
          <p:cNvPr id="5" name="Date Placeholder 4">
            <a:extLst>
              <a:ext uri="{FF2B5EF4-FFF2-40B4-BE49-F238E27FC236}">
                <a16:creationId xmlns:a16="http://schemas.microsoft.com/office/drawing/2014/main" id="{CCFF1740-D12E-6F9A-79C0-E40F7A651456}"/>
              </a:ext>
            </a:extLst>
          </p:cNvPr>
          <p:cNvSpPr>
            <a:spLocks noGrp="1"/>
          </p:cNvSpPr>
          <p:nvPr>
            <p:ph type="dt" sz="half" idx="10"/>
          </p:nvPr>
        </p:nvSpPr>
        <p:spPr/>
        <p:txBody>
          <a:bodyPr/>
          <a:lstStyle/>
          <a:p>
            <a:fld id="{3BBA3C5C-295D-4350-BCEE-B045145DE1D5}" type="datetime1">
              <a:rPr lang="en-GB" smtClean="0"/>
              <a:t>16/10/2023</a:t>
            </a:fld>
            <a:endParaRPr lang="en-US" dirty="0"/>
          </a:p>
        </p:txBody>
      </p:sp>
      <p:sp>
        <p:nvSpPr>
          <p:cNvPr id="4" name="Footer Placeholder 3">
            <a:extLst>
              <a:ext uri="{FF2B5EF4-FFF2-40B4-BE49-F238E27FC236}">
                <a16:creationId xmlns:a16="http://schemas.microsoft.com/office/drawing/2014/main" id="{E786DE1A-FA62-3D4A-EF96-8A0A0631E9F5}"/>
              </a:ext>
            </a:extLst>
          </p:cNvPr>
          <p:cNvSpPr>
            <a:spLocks noGrp="1"/>
          </p:cNvSpPr>
          <p:nvPr>
            <p:ph type="ftr" sz="quarter" idx="11"/>
          </p:nvPr>
        </p:nvSpPr>
        <p:spPr/>
        <p:txBody>
          <a:bodyPr/>
          <a:lstStyle/>
          <a:p>
            <a:r>
              <a:rPr lang="en-US"/>
              <a:t>NEASQC industrial use cases</a:t>
            </a:r>
            <a:endParaRPr lang="en-US" dirty="0"/>
          </a:p>
        </p:txBody>
      </p:sp>
      <p:sp>
        <p:nvSpPr>
          <p:cNvPr id="6" name="Slide Number Placeholder 5">
            <a:extLst>
              <a:ext uri="{FF2B5EF4-FFF2-40B4-BE49-F238E27FC236}">
                <a16:creationId xmlns:a16="http://schemas.microsoft.com/office/drawing/2014/main" id="{2225231B-96F7-2240-64CA-9AC7EBBB573B}"/>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3" name="Picture 2">
            <a:extLst>
              <a:ext uri="{FF2B5EF4-FFF2-40B4-BE49-F238E27FC236}">
                <a16:creationId xmlns:a16="http://schemas.microsoft.com/office/drawing/2014/main" id="{17ADCD2E-6547-5829-9582-45C2CCE8CF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2475" y="1956728"/>
            <a:ext cx="1549304" cy="6009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5B05D8-FD38-6029-0286-821189E45F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4120" y="1948070"/>
            <a:ext cx="1624608" cy="630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451941"/>
      </p:ext>
    </p:extLst>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FE215C-86A1-4F39-BCE5-553F02894CA3}"/>
              </a:ext>
            </a:extLst>
          </p:cNvPr>
          <p:cNvSpPr>
            <a:spLocks noGrp="1"/>
          </p:cNvSpPr>
          <p:nvPr>
            <p:ph type="ctrTitle"/>
          </p:nvPr>
        </p:nvSpPr>
        <p:spPr/>
        <p:txBody>
          <a:bodyPr/>
          <a:lstStyle/>
          <a:p>
            <a:r>
              <a:rPr lang="fr-FR" dirty="0" err="1"/>
              <a:t>Thank</a:t>
            </a:r>
            <a:r>
              <a:rPr lang="fr-FR" dirty="0"/>
              <a:t> </a:t>
            </a:r>
            <a:r>
              <a:rPr lang="fr-FR" dirty="0" err="1"/>
              <a:t>you</a:t>
            </a:r>
            <a:r>
              <a:rPr lang="fr-FR" dirty="0"/>
              <a:t> for </a:t>
            </a:r>
            <a:r>
              <a:rPr lang="fr-FR" dirty="0" err="1"/>
              <a:t>your</a:t>
            </a:r>
            <a:r>
              <a:rPr lang="fr-FR" dirty="0"/>
              <a:t> attention!</a:t>
            </a:r>
            <a:br>
              <a:rPr lang="fr-FR" dirty="0"/>
            </a:br>
            <a:r>
              <a:rPr lang="fr-FR" sz="2800" dirty="0">
                <a:latin typeface="+mn-lt"/>
              </a:rPr>
              <a:t>      </a:t>
            </a:r>
            <a:r>
              <a:rPr lang="fr-FR" sz="2800" dirty="0">
                <a:latin typeface="+mn-lt"/>
                <a:hlinkClick r:id="rId2"/>
              </a:rPr>
              <a:t>neasqc.eu</a:t>
            </a:r>
            <a:br>
              <a:rPr lang="fr-FR" sz="2800" dirty="0">
                <a:latin typeface="+mn-lt"/>
              </a:rPr>
            </a:br>
            <a:r>
              <a:rPr lang="fr-FR" sz="2800" dirty="0">
                <a:latin typeface="+mn-lt"/>
              </a:rPr>
              <a:t>      </a:t>
            </a:r>
            <a:r>
              <a:rPr lang="fr-FR" sz="2800" dirty="0">
                <a:latin typeface="+mn-lt"/>
                <a:hlinkClick r:id="rId3"/>
              </a:rPr>
              <a:t>@</a:t>
            </a:r>
            <a:r>
              <a:rPr lang="fr-FR" sz="2800" dirty="0" err="1">
                <a:latin typeface="+mn-lt"/>
                <a:hlinkClick r:id="rId3"/>
              </a:rPr>
              <a:t>neasqc</a:t>
            </a:r>
            <a:br>
              <a:rPr lang="fr-FR" sz="2800" dirty="0">
                <a:latin typeface="+mn-lt"/>
              </a:rPr>
            </a:br>
            <a:r>
              <a:rPr lang="fr-FR" sz="2800" dirty="0">
                <a:latin typeface="+mn-lt"/>
              </a:rPr>
              <a:t>      </a:t>
            </a:r>
            <a:r>
              <a:rPr lang="fr-FR" sz="2800" dirty="0" err="1">
                <a:latin typeface="+mn-lt"/>
                <a:hlinkClick r:id="rId4"/>
              </a:rPr>
              <a:t>company</a:t>
            </a:r>
            <a:r>
              <a:rPr lang="fr-FR" sz="2800" dirty="0">
                <a:latin typeface="+mn-lt"/>
                <a:hlinkClick r:id="rId4"/>
              </a:rPr>
              <a:t>/</a:t>
            </a:r>
            <a:r>
              <a:rPr lang="fr-FR" sz="2800" dirty="0" err="1">
                <a:latin typeface="+mn-lt"/>
                <a:hlinkClick r:id="rId4"/>
              </a:rPr>
              <a:t>neasqc-project</a:t>
            </a:r>
            <a:br>
              <a:rPr lang="fr-FR" sz="2800" dirty="0">
                <a:latin typeface="+mn-lt"/>
              </a:rPr>
            </a:br>
            <a:endParaRPr lang="fr-FR" dirty="0">
              <a:latin typeface="+mn-lt"/>
            </a:endParaRPr>
          </a:p>
        </p:txBody>
      </p:sp>
      <p:pic>
        <p:nvPicPr>
          <p:cNvPr id="4" name="Image 3">
            <a:extLst>
              <a:ext uri="{FF2B5EF4-FFF2-40B4-BE49-F238E27FC236}">
                <a16:creationId xmlns:a16="http://schemas.microsoft.com/office/drawing/2014/main" id="{E0B1FD23-7813-4FE2-AAFB-4DA671A0DBD2}"/>
              </a:ext>
            </a:extLst>
          </p:cNvPr>
          <p:cNvPicPr>
            <a:picLocks noChangeAspect="1"/>
          </p:cNvPicPr>
          <p:nvPr/>
        </p:nvPicPr>
        <p:blipFill>
          <a:blip r:embed="rId5" cstate="hq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9999" y="2835730"/>
            <a:ext cx="517071" cy="517071"/>
          </a:xfrm>
          <a:prstGeom prst="rect">
            <a:avLst/>
          </a:prstGeom>
        </p:spPr>
      </p:pic>
      <p:pic>
        <p:nvPicPr>
          <p:cNvPr id="6" name="Image 5">
            <a:extLst>
              <a:ext uri="{FF2B5EF4-FFF2-40B4-BE49-F238E27FC236}">
                <a16:creationId xmlns:a16="http://schemas.microsoft.com/office/drawing/2014/main" id="{12E66EE7-3759-421A-9A2D-B04B2A8A69BA}"/>
              </a:ext>
            </a:extLst>
          </p:cNvPr>
          <p:cNvPicPr>
            <a:picLocks noChangeAspect="1"/>
          </p:cNvPicPr>
          <p:nvPr/>
        </p:nvPicPr>
        <p:blipFill>
          <a:blip r:embed="rId6" cstate="hq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29087" y="3365753"/>
            <a:ext cx="278893" cy="278893"/>
          </a:xfrm>
          <a:prstGeom prst="rect">
            <a:avLst/>
          </a:prstGeom>
        </p:spPr>
      </p:pic>
      <p:pic>
        <p:nvPicPr>
          <p:cNvPr id="8" name="Image 7">
            <a:extLst>
              <a:ext uri="{FF2B5EF4-FFF2-40B4-BE49-F238E27FC236}">
                <a16:creationId xmlns:a16="http://schemas.microsoft.com/office/drawing/2014/main" id="{9D3AF2CC-1770-4FAF-8FDE-E781E42D12A9}"/>
              </a:ext>
            </a:extLst>
          </p:cNvPr>
          <p:cNvPicPr>
            <a:picLocks noChangeAspect="1"/>
          </p:cNvPicPr>
          <p:nvPr/>
        </p:nvPicPr>
        <p:blipFill>
          <a:blip r:embed="rId7" cstate="hq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29087" y="3786241"/>
            <a:ext cx="278893" cy="278893"/>
          </a:xfrm>
          <a:prstGeom prst="rect">
            <a:avLst/>
          </a:prstGeom>
        </p:spPr>
      </p:pic>
    </p:spTree>
    <p:extLst>
      <p:ext uri="{BB962C8B-B14F-4D97-AF65-F5344CB8AC3E}">
        <p14:creationId xmlns:p14="http://schemas.microsoft.com/office/powerpoint/2010/main" val="1838696846"/>
      </p:ext>
    </p:extLst>
  </p:cSld>
  <p:clrMapOvr>
    <a:masterClrMapping/>
  </p:clrMapOvr>
  <mc:AlternateContent xmlns:mc="http://schemas.openxmlformats.org/markup-compatibility/2006">
    <mc:Choice xmlns:p14="http://schemas.microsoft.com/office/powerpoint/2010/main" Requires="p14">
      <p:transition spd="slow" p14:dur="3400" advTm="5000">
        <p14:reveal/>
      </p:transition>
    </mc:Choice>
    <mc:Fallback>
      <p:transition spd="slow"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38D0B6-8431-4812-A392-3DB39ACE90CF}"/>
              </a:ext>
            </a:extLst>
          </p:cNvPr>
          <p:cNvSpPr>
            <a:spLocks noGrp="1"/>
          </p:cNvSpPr>
          <p:nvPr>
            <p:ph type="title"/>
          </p:nvPr>
        </p:nvSpPr>
        <p:spPr/>
        <p:txBody>
          <a:bodyPr/>
          <a:lstStyle/>
          <a:p>
            <a:r>
              <a:rPr lang="en-GB" dirty="0"/>
              <a:t>NEASQC factsheet</a:t>
            </a:r>
          </a:p>
        </p:txBody>
      </p:sp>
      <p:sp>
        <p:nvSpPr>
          <p:cNvPr id="3" name="Espace réservé du contenu 2">
            <a:extLst>
              <a:ext uri="{FF2B5EF4-FFF2-40B4-BE49-F238E27FC236}">
                <a16:creationId xmlns:a16="http://schemas.microsoft.com/office/drawing/2014/main" id="{A1416BC6-10FF-41CA-B658-BA05CA435439}"/>
              </a:ext>
            </a:extLst>
          </p:cNvPr>
          <p:cNvSpPr>
            <a:spLocks noGrp="1"/>
          </p:cNvSpPr>
          <p:nvPr>
            <p:ph sz="half" idx="1"/>
          </p:nvPr>
        </p:nvSpPr>
        <p:spPr/>
        <p:txBody>
          <a:bodyPr>
            <a:normAutofit fontScale="85000" lnSpcReduction="10000"/>
          </a:bodyPr>
          <a:lstStyle/>
          <a:p>
            <a:r>
              <a:rPr lang="en-GB" b="1" dirty="0" err="1">
                <a:solidFill>
                  <a:schemeClr val="accent1"/>
                </a:solidFill>
              </a:rPr>
              <a:t>NE</a:t>
            </a:r>
            <a:r>
              <a:rPr lang="en-GB" dirty="0" err="1">
                <a:solidFill>
                  <a:schemeClr val="bg1"/>
                </a:solidFill>
              </a:rPr>
              <a:t>xt</a:t>
            </a:r>
            <a:r>
              <a:rPr lang="en-GB" dirty="0"/>
              <a:t> </a:t>
            </a:r>
            <a:r>
              <a:rPr lang="en-GB" b="1" dirty="0" err="1">
                <a:solidFill>
                  <a:schemeClr val="accent1"/>
                </a:solidFill>
              </a:rPr>
              <a:t>A</a:t>
            </a:r>
            <a:r>
              <a:rPr lang="en-GB" dirty="0" err="1"/>
              <a:t>pplication</a:t>
            </a:r>
            <a:r>
              <a:rPr lang="en-GB" b="1" dirty="0" err="1">
                <a:solidFill>
                  <a:schemeClr val="accent1"/>
                </a:solidFill>
              </a:rPr>
              <a:t>S</a:t>
            </a:r>
            <a:r>
              <a:rPr lang="en-GB" dirty="0"/>
              <a:t> of </a:t>
            </a:r>
            <a:r>
              <a:rPr lang="en-GB" b="1" dirty="0">
                <a:solidFill>
                  <a:schemeClr val="accent1"/>
                </a:solidFill>
              </a:rPr>
              <a:t>Q</a:t>
            </a:r>
            <a:r>
              <a:rPr lang="en-GB" dirty="0"/>
              <a:t>uantum </a:t>
            </a:r>
            <a:r>
              <a:rPr lang="en-GB" b="1" dirty="0">
                <a:solidFill>
                  <a:schemeClr val="accent1"/>
                </a:solidFill>
              </a:rPr>
              <a:t>C</a:t>
            </a:r>
            <a:r>
              <a:rPr lang="en-GB" dirty="0"/>
              <a:t>omputing</a:t>
            </a:r>
          </a:p>
          <a:p>
            <a:r>
              <a:rPr lang="fr-FR" dirty="0"/>
              <a:t>A 4-year </a:t>
            </a:r>
            <a:r>
              <a:rPr lang="fr-FR" dirty="0" err="1"/>
              <a:t>project</a:t>
            </a:r>
            <a:r>
              <a:rPr lang="fr-FR" dirty="0"/>
              <a:t> </a:t>
            </a:r>
            <a:r>
              <a:rPr lang="fr-FR" dirty="0" err="1"/>
              <a:t>starting</a:t>
            </a:r>
            <a:r>
              <a:rPr lang="fr-FR" dirty="0"/>
              <a:t> 1st </a:t>
            </a:r>
            <a:r>
              <a:rPr lang="fr-FR" dirty="0" err="1"/>
              <a:t>September</a:t>
            </a:r>
            <a:r>
              <a:rPr lang="fr-FR" dirty="0"/>
              <a:t> 2020</a:t>
            </a:r>
          </a:p>
          <a:p>
            <a:r>
              <a:rPr lang="fr-FR" dirty="0"/>
              <a:t>A </a:t>
            </a:r>
            <a:r>
              <a:rPr lang="fr-FR" dirty="0" err="1"/>
              <a:t>multidisciplinary</a:t>
            </a:r>
            <a:r>
              <a:rPr lang="fr-FR" dirty="0"/>
              <a:t> consortium of 12 </a:t>
            </a:r>
            <a:r>
              <a:rPr lang="fr-FR" dirty="0" err="1"/>
              <a:t>companies</a:t>
            </a:r>
            <a:r>
              <a:rPr lang="fr-FR" dirty="0"/>
              <a:t> and </a:t>
            </a:r>
            <a:r>
              <a:rPr lang="fr-FR" dirty="0" err="1"/>
              <a:t>research</a:t>
            </a:r>
            <a:r>
              <a:rPr lang="fr-FR" dirty="0"/>
              <a:t> </a:t>
            </a:r>
            <a:r>
              <a:rPr lang="fr-FR" dirty="0" err="1"/>
              <a:t>labs</a:t>
            </a:r>
            <a:endParaRPr lang="fr-FR" dirty="0"/>
          </a:p>
          <a:p>
            <a:r>
              <a:rPr lang="fr-FR" dirty="0" err="1"/>
              <a:t>Funded</a:t>
            </a:r>
            <a:r>
              <a:rPr lang="fr-FR" dirty="0"/>
              <a:t> by Horizon 2020 programme</a:t>
            </a:r>
          </a:p>
          <a:p>
            <a:pPr lvl="1"/>
            <a:r>
              <a:rPr lang="fr-FR" dirty="0" err="1"/>
              <a:t>under</a:t>
            </a:r>
            <a:r>
              <a:rPr lang="fr-FR" dirty="0"/>
              <a:t> the </a:t>
            </a:r>
            <a:r>
              <a:rPr lang="fr-FR" dirty="0" err="1"/>
              <a:t>complementary</a:t>
            </a:r>
            <a:r>
              <a:rPr lang="fr-FR" dirty="0"/>
              <a:t> call of the Quantum </a:t>
            </a:r>
            <a:r>
              <a:rPr lang="fr-FR" dirty="0" err="1"/>
              <a:t>Technology</a:t>
            </a:r>
            <a:r>
              <a:rPr lang="fr-FR" dirty="0"/>
              <a:t> Flagship</a:t>
            </a:r>
          </a:p>
          <a:p>
            <a:pPr lvl="1"/>
            <a:r>
              <a:rPr lang="fr-FR" dirty="0"/>
              <a:t>4.67 M€ </a:t>
            </a:r>
          </a:p>
          <a:p>
            <a:pPr lvl="1"/>
            <a:endParaRPr lang="fr-FR" dirty="0"/>
          </a:p>
          <a:p>
            <a:pPr marL="0" indent="0">
              <a:buNone/>
            </a:pPr>
            <a:r>
              <a:rPr lang="en-GB" b="1" dirty="0">
                <a:solidFill>
                  <a:schemeClr val="accent1"/>
                </a:solidFill>
              </a:rPr>
              <a:t>Boosting practical applications of quantum computing in the NISQ era</a:t>
            </a:r>
            <a:endParaRPr lang="fr-FR" dirty="0"/>
          </a:p>
        </p:txBody>
      </p:sp>
      <p:sp>
        <p:nvSpPr>
          <p:cNvPr id="5" name="Espace réservé de la date 4">
            <a:extLst>
              <a:ext uri="{FF2B5EF4-FFF2-40B4-BE49-F238E27FC236}">
                <a16:creationId xmlns:a16="http://schemas.microsoft.com/office/drawing/2014/main" id="{48BEB930-278F-4F3B-8E1D-80ED45ADDCB9}"/>
              </a:ext>
            </a:extLst>
          </p:cNvPr>
          <p:cNvSpPr>
            <a:spLocks noGrp="1"/>
          </p:cNvSpPr>
          <p:nvPr>
            <p:ph type="dt" sz="half" idx="10"/>
          </p:nvPr>
        </p:nvSpPr>
        <p:spPr/>
        <p:txBody>
          <a:bodyPr/>
          <a:lstStyle/>
          <a:p>
            <a:fld id="{5B4D29BC-33EB-42ED-98A7-3C9EB653D2BF}" type="datetime1">
              <a:rPr lang="en-GB" smtClean="0"/>
              <a:t>16/10/2023</a:t>
            </a:fld>
            <a:endParaRPr lang="en-US" dirty="0"/>
          </a:p>
        </p:txBody>
      </p:sp>
      <p:sp>
        <p:nvSpPr>
          <p:cNvPr id="4" name="Espace réservé du pied de page 3">
            <a:extLst>
              <a:ext uri="{FF2B5EF4-FFF2-40B4-BE49-F238E27FC236}">
                <a16:creationId xmlns:a16="http://schemas.microsoft.com/office/drawing/2014/main" id="{E35E731C-F704-41FE-8616-4FF5E27E52C9}"/>
              </a:ext>
            </a:extLst>
          </p:cNvPr>
          <p:cNvSpPr>
            <a:spLocks noGrp="1"/>
          </p:cNvSpPr>
          <p:nvPr>
            <p:ph type="ftr" sz="quarter" idx="11"/>
          </p:nvPr>
        </p:nvSpPr>
        <p:spPr/>
        <p:txBody>
          <a:bodyPr/>
          <a:lstStyle/>
          <a:p>
            <a:r>
              <a:rPr lang="en-US"/>
              <a:t>NEASQC industrial use cases</a:t>
            </a:r>
            <a:endParaRPr lang="en-US" dirty="0"/>
          </a:p>
        </p:txBody>
      </p:sp>
      <p:sp>
        <p:nvSpPr>
          <p:cNvPr id="6" name="Espace réservé du numéro de diapositive 5">
            <a:extLst>
              <a:ext uri="{FF2B5EF4-FFF2-40B4-BE49-F238E27FC236}">
                <a16:creationId xmlns:a16="http://schemas.microsoft.com/office/drawing/2014/main" id="{1533391B-4C07-4DA9-B8B0-7DED45AD69A1}"/>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8" name="Picture 7">
            <a:extLst>
              <a:ext uri="{FF2B5EF4-FFF2-40B4-BE49-F238E27FC236}">
                <a16:creationId xmlns:a16="http://schemas.microsoft.com/office/drawing/2014/main" id="{1FFFB957-9F18-AC10-08BB-2CC24FBE602D}"/>
              </a:ext>
            </a:extLst>
          </p:cNvPr>
          <p:cNvPicPr>
            <a:picLocks noChangeAspect="1"/>
          </p:cNvPicPr>
          <p:nvPr/>
        </p:nvPicPr>
        <p:blipFill>
          <a:blip r:embed="rId2"/>
          <a:stretch>
            <a:fillRect/>
          </a:stretch>
        </p:blipFill>
        <p:spPr>
          <a:xfrm>
            <a:off x="6273472" y="2017408"/>
            <a:ext cx="5760720" cy="3531108"/>
          </a:xfrm>
          <a:prstGeom prst="rect">
            <a:avLst/>
          </a:prstGeom>
        </p:spPr>
      </p:pic>
    </p:spTree>
    <p:extLst>
      <p:ext uri="{BB962C8B-B14F-4D97-AF65-F5344CB8AC3E}">
        <p14:creationId xmlns:p14="http://schemas.microsoft.com/office/powerpoint/2010/main" val="1472116606"/>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FC3D9D-88E6-480E-92A9-3F2E11E3B7C8}"/>
              </a:ext>
            </a:extLst>
          </p:cNvPr>
          <p:cNvSpPr>
            <a:spLocks noGrp="1"/>
          </p:cNvSpPr>
          <p:nvPr>
            <p:ph type="title"/>
          </p:nvPr>
        </p:nvSpPr>
        <p:spPr/>
        <p:txBody>
          <a:bodyPr/>
          <a:lstStyle/>
          <a:p>
            <a:r>
              <a:rPr lang="fr-FR" dirty="0"/>
              <a:t>9 NISQ-compatible use cases</a:t>
            </a:r>
          </a:p>
        </p:txBody>
      </p:sp>
      <p:graphicFrame>
        <p:nvGraphicFramePr>
          <p:cNvPr id="7" name="Espace réservé du contenu 6">
            <a:extLst>
              <a:ext uri="{FF2B5EF4-FFF2-40B4-BE49-F238E27FC236}">
                <a16:creationId xmlns:a16="http://schemas.microsoft.com/office/drawing/2014/main" id="{DB5AD5CA-697C-46C6-A199-0FA52DF60F6E}"/>
              </a:ext>
            </a:extLst>
          </p:cNvPr>
          <p:cNvGraphicFramePr>
            <a:graphicFrameLocks noGrp="1"/>
          </p:cNvGraphicFramePr>
          <p:nvPr>
            <p:ph idx="1"/>
            <p:extLst>
              <p:ext uri="{D42A27DB-BD31-4B8C-83A1-F6EECF244321}">
                <p14:modId xmlns:p14="http://schemas.microsoft.com/office/powerpoint/2010/main" val="1603409602"/>
              </p:ext>
            </p:extLst>
          </p:nvPr>
        </p:nvGraphicFramePr>
        <p:xfrm>
          <a:off x="3533775" y="1968500"/>
          <a:ext cx="8107819" cy="3919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2164D9C4-316E-40AE-863F-0BD7868FFB6C}"/>
              </a:ext>
            </a:extLst>
          </p:cNvPr>
          <p:cNvSpPr>
            <a:spLocks noGrp="1"/>
          </p:cNvSpPr>
          <p:nvPr>
            <p:ph type="ftr" sz="quarter" idx="3"/>
          </p:nvPr>
        </p:nvSpPr>
        <p:spPr/>
        <p:txBody>
          <a:bodyPr/>
          <a:lstStyle/>
          <a:p>
            <a:r>
              <a:rPr lang="en-US"/>
              <a:t>NEASQC industrial use cases</a:t>
            </a:r>
            <a:endParaRPr lang="en-US" dirty="0"/>
          </a:p>
        </p:txBody>
      </p:sp>
      <p:sp>
        <p:nvSpPr>
          <p:cNvPr id="5" name="Espace réservé de la date 4">
            <a:extLst>
              <a:ext uri="{FF2B5EF4-FFF2-40B4-BE49-F238E27FC236}">
                <a16:creationId xmlns:a16="http://schemas.microsoft.com/office/drawing/2014/main" id="{3DBE6652-133E-4B58-A8F8-25CB503B161B}"/>
              </a:ext>
            </a:extLst>
          </p:cNvPr>
          <p:cNvSpPr>
            <a:spLocks noGrp="1"/>
          </p:cNvSpPr>
          <p:nvPr>
            <p:ph type="dt" sz="half" idx="2"/>
          </p:nvPr>
        </p:nvSpPr>
        <p:spPr/>
        <p:txBody>
          <a:bodyPr/>
          <a:lstStyle/>
          <a:p>
            <a:fld id="{80FDD462-657B-47BE-891D-DF5FF9FFC88B}" type="datetime1">
              <a:rPr lang="en-GB" smtClean="0"/>
              <a:t>16/10/2023</a:t>
            </a:fld>
            <a:endParaRPr lang="en-US" dirty="0"/>
          </a:p>
        </p:txBody>
      </p:sp>
      <p:sp>
        <p:nvSpPr>
          <p:cNvPr id="6" name="Espace réservé du numéro de diapositive 5">
            <a:extLst>
              <a:ext uri="{FF2B5EF4-FFF2-40B4-BE49-F238E27FC236}">
                <a16:creationId xmlns:a16="http://schemas.microsoft.com/office/drawing/2014/main" id="{7B58B8D4-86BD-4AD1-B2E5-4285E7173DD5}"/>
              </a:ext>
            </a:extLst>
          </p:cNvPr>
          <p:cNvSpPr>
            <a:spLocks noGrp="1"/>
          </p:cNvSpPr>
          <p:nvPr>
            <p:ph type="sldNum" sz="quarter" idx="4"/>
          </p:nvPr>
        </p:nvSpPr>
        <p:spPr/>
        <p:txBody>
          <a:bodyPr/>
          <a:lstStyle/>
          <a:p>
            <a:fld id="{D57F1E4F-1CFF-5643-939E-217C01CDF565}" type="slidenum">
              <a:rPr lang="en-US" smtClean="0"/>
              <a:pPr/>
              <a:t>3</a:t>
            </a:fld>
            <a:endParaRPr lang="en-US" dirty="0"/>
          </a:p>
        </p:txBody>
      </p:sp>
      <p:sp>
        <p:nvSpPr>
          <p:cNvPr id="3" name="Rectangle : coins arrondis 2">
            <a:extLst>
              <a:ext uri="{FF2B5EF4-FFF2-40B4-BE49-F238E27FC236}">
                <a16:creationId xmlns:a16="http://schemas.microsoft.com/office/drawing/2014/main" id="{F06E5D45-3EB1-418E-BB3F-96381B8629FE}"/>
              </a:ext>
            </a:extLst>
          </p:cNvPr>
          <p:cNvSpPr/>
          <p:nvPr/>
        </p:nvSpPr>
        <p:spPr>
          <a:xfrm>
            <a:off x="550406" y="1968500"/>
            <a:ext cx="2488069" cy="3919538"/>
          </a:xfrm>
          <a:prstGeom prst="roundRect">
            <a:avLst>
              <a:gd name="adj" fmla="val 7212"/>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sz="2000" b="1" dirty="0"/>
              <a:t>All use cases are </a:t>
            </a:r>
            <a:r>
              <a:rPr lang="fr-FR" sz="2000" b="1" dirty="0" err="1"/>
              <a:t>endorsed</a:t>
            </a:r>
            <a:r>
              <a:rPr lang="fr-FR" sz="2000" b="1" dirty="0"/>
              <a:t> by an </a:t>
            </a:r>
            <a:r>
              <a:rPr lang="fr-FR" sz="2000" b="1" dirty="0" err="1"/>
              <a:t>industrial</a:t>
            </a:r>
            <a:r>
              <a:rPr lang="fr-FR" sz="2000" b="1" dirty="0"/>
              <a:t> </a:t>
            </a:r>
            <a:r>
              <a:rPr lang="fr-FR" sz="2000" b="1" dirty="0" err="1"/>
              <a:t>partner</a:t>
            </a:r>
            <a:r>
              <a:rPr lang="fr-FR" sz="2000" b="1" dirty="0"/>
              <a:t> and </a:t>
            </a:r>
            <a:r>
              <a:rPr lang="fr-FR" sz="2000" b="1" dirty="0" err="1"/>
              <a:t>investigated</a:t>
            </a:r>
            <a:r>
              <a:rPr lang="fr-FR" sz="2000" b="1" dirty="0"/>
              <a:t> by an </a:t>
            </a:r>
            <a:r>
              <a:rPr lang="fr-FR" sz="2000" b="1" dirty="0" err="1"/>
              <a:t>integrated</a:t>
            </a:r>
            <a:r>
              <a:rPr lang="fr-FR" sz="2000" b="1" dirty="0"/>
              <a:t> team of </a:t>
            </a:r>
            <a:r>
              <a:rPr lang="fr-FR" sz="2000" b="1" dirty="0" err="1"/>
              <a:t>industrial</a:t>
            </a:r>
            <a:r>
              <a:rPr lang="fr-FR" sz="2000" b="1" dirty="0"/>
              <a:t> and </a:t>
            </a:r>
            <a:r>
              <a:rPr lang="fr-FR" sz="2000" b="1" dirty="0" err="1"/>
              <a:t>academic</a:t>
            </a:r>
            <a:r>
              <a:rPr lang="fr-FR" sz="2000" b="1" dirty="0"/>
              <a:t> </a:t>
            </a:r>
            <a:r>
              <a:rPr lang="fr-FR" sz="2000" b="1" dirty="0" err="1"/>
              <a:t>partners</a:t>
            </a:r>
            <a:endParaRPr lang="fr-FR" sz="2000" b="1" dirty="0"/>
          </a:p>
        </p:txBody>
      </p:sp>
    </p:spTree>
    <p:extLst>
      <p:ext uri="{BB962C8B-B14F-4D97-AF65-F5344CB8AC3E}">
        <p14:creationId xmlns:p14="http://schemas.microsoft.com/office/powerpoint/2010/main" val="2455548963"/>
      </p:ext>
    </p:extLst>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91709-F26A-9998-6F56-828F27E2C811}"/>
              </a:ext>
            </a:extLst>
          </p:cNvPr>
          <p:cNvSpPr>
            <a:spLocks noGrp="1"/>
          </p:cNvSpPr>
          <p:nvPr>
            <p:ph type="title"/>
          </p:nvPr>
        </p:nvSpPr>
        <p:spPr/>
        <p:txBody>
          <a:bodyPr/>
          <a:lstStyle/>
          <a:p>
            <a:r>
              <a:rPr lang="fr-FR" dirty="0"/>
              <a:t>Sharing </a:t>
            </a:r>
            <a:r>
              <a:rPr lang="fr-FR" dirty="0" err="1"/>
              <a:t>NEASQC’s</a:t>
            </a:r>
            <a:r>
              <a:rPr lang="fr-FR" dirty="0"/>
              <a:t> </a:t>
            </a:r>
            <a:r>
              <a:rPr lang="fr-FR" dirty="0" err="1"/>
              <a:t>research</a:t>
            </a:r>
            <a:r>
              <a:rPr lang="fr-FR" dirty="0"/>
              <a:t> </a:t>
            </a:r>
            <a:r>
              <a:rPr lang="fr-FR" dirty="0" err="1"/>
              <a:t>results</a:t>
            </a:r>
            <a:endParaRPr lang="en-GB" dirty="0"/>
          </a:p>
        </p:txBody>
      </p:sp>
      <p:sp>
        <p:nvSpPr>
          <p:cNvPr id="3" name="Content Placeholder 2">
            <a:extLst>
              <a:ext uri="{FF2B5EF4-FFF2-40B4-BE49-F238E27FC236}">
                <a16:creationId xmlns:a16="http://schemas.microsoft.com/office/drawing/2014/main" id="{67FD694B-E311-AD7D-79C4-F51F0D1A8E0F}"/>
              </a:ext>
            </a:extLst>
          </p:cNvPr>
          <p:cNvSpPr>
            <a:spLocks noGrp="1"/>
          </p:cNvSpPr>
          <p:nvPr>
            <p:ph sz="half" idx="1"/>
          </p:nvPr>
        </p:nvSpPr>
        <p:spPr>
          <a:xfrm>
            <a:off x="818713" y="1948071"/>
            <a:ext cx="4291768" cy="3912980"/>
          </a:xfrm>
        </p:spPr>
        <p:txBody>
          <a:bodyPr/>
          <a:lstStyle/>
          <a:p>
            <a:r>
              <a:rPr lang="fr-FR" dirty="0"/>
              <a:t>All of </a:t>
            </a:r>
            <a:r>
              <a:rPr lang="fr-FR" dirty="0" err="1"/>
              <a:t>our</a:t>
            </a:r>
            <a:r>
              <a:rPr lang="fr-FR" dirty="0"/>
              <a:t> </a:t>
            </a:r>
            <a:r>
              <a:rPr lang="fr-FR" dirty="0" err="1"/>
              <a:t>scientific</a:t>
            </a:r>
            <a:r>
              <a:rPr lang="fr-FR" dirty="0"/>
              <a:t> publications and public deliverables are in </a:t>
            </a:r>
            <a:r>
              <a:rPr lang="fr-FR" dirty="0" err="1"/>
              <a:t>our</a:t>
            </a:r>
            <a:r>
              <a:rPr lang="fr-FR" dirty="0"/>
              <a:t> </a:t>
            </a:r>
            <a:r>
              <a:rPr lang="fr-FR" dirty="0" err="1"/>
              <a:t>Zenodo</a:t>
            </a:r>
            <a:r>
              <a:rPr lang="fr-FR" dirty="0"/>
              <a:t> </a:t>
            </a:r>
            <a:r>
              <a:rPr lang="fr-FR" dirty="0" err="1"/>
              <a:t>community</a:t>
            </a:r>
            <a:r>
              <a:rPr lang="fr-FR" dirty="0"/>
              <a:t>: </a:t>
            </a:r>
            <a:r>
              <a:rPr lang="fr-FR" dirty="0">
                <a:hlinkClick r:id="rId2"/>
              </a:rPr>
              <a:t>https://zenodo.org/communities/neasqc/</a:t>
            </a:r>
            <a:r>
              <a:rPr lang="fr-FR" dirty="0"/>
              <a:t> </a:t>
            </a:r>
          </a:p>
          <a:p>
            <a:r>
              <a:rPr lang="fr-FR" dirty="0"/>
              <a:t>Our open source </a:t>
            </a:r>
            <a:r>
              <a:rPr lang="fr-FR" dirty="0" err="1"/>
              <a:t>libraries</a:t>
            </a:r>
            <a:r>
              <a:rPr lang="fr-FR" dirty="0"/>
              <a:t> are </a:t>
            </a:r>
            <a:r>
              <a:rPr lang="fr-FR" dirty="0" err="1"/>
              <a:t>available</a:t>
            </a:r>
            <a:r>
              <a:rPr lang="fr-FR" dirty="0"/>
              <a:t> from </a:t>
            </a:r>
            <a:r>
              <a:rPr lang="fr-FR" dirty="0" err="1"/>
              <a:t>our</a:t>
            </a:r>
            <a:r>
              <a:rPr lang="fr-FR" dirty="0"/>
              <a:t> GitHub: </a:t>
            </a:r>
            <a:r>
              <a:rPr lang="fr-FR" dirty="0">
                <a:hlinkClick r:id="rId3"/>
              </a:rPr>
              <a:t>https://github.com/NEASQC/</a:t>
            </a:r>
            <a:r>
              <a:rPr lang="fr-FR" dirty="0"/>
              <a:t> </a:t>
            </a:r>
            <a:endParaRPr lang="en-GB" dirty="0"/>
          </a:p>
        </p:txBody>
      </p:sp>
      <p:pic>
        <p:nvPicPr>
          <p:cNvPr id="9" name="Content Placeholder 8" descr="A qr code with a logo&#10;&#10;Description automatically generated with low confidence">
            <a:extLst>
              <a:ext uri="{FF2B5EF4-FFF2-40B4-BE49-F238E27FC236}">
                <a16:creationId xmlns:a16="http://schemas.microsoft.com/office/drawing/2014/main" id="{A5D358C6-9F5A-28AD-0362-0FEAADECD446}"/>
              </a:ext>
            </a:extLst>
          </p:cNvPr>
          <p:cNvPicPr>
            <a:picLocks noGrp="1" noChangeAspect="1"/>
          </p:cNvPicPr>
          <p:nvPr>
            <p:ph sz="half" idx="2"/>
          </p:nvPr>
        </p:nvPicPr>
        <p:blipFill>
          <a:blip r:embed="rId4"/>
          <a:stretch>
            <a:fillRect/>
          </a:stretch>
        </p:blipFill>
        <p:spPr>
          <a:xfrm>
            <a:off x="5703554" y="2336800"/>
            <a:ext cx="2974933" cy="2974933"/>
          </a:xfrm>
        </p:spPr>
      </p:pic>
      <p:sp>
        <p:nvSpPr>
          <p:cNvPr id="5" name="Date Placeholder 4">
            <a:extLst>
              <a:ext uri="{FF2B5EF4-FFF2-40B4-BE49-F238E27FC236}">
                <a16:creationId xmlns:a16="http://schemas.microsoft.com/office/drawing/2014/main" id="{6FB63F5B-0FC4-4394-FEFB-F7372927B4E9}"/>
              </a:ext>
            </a:extLst>
          </p:cNvPr>
          <p:cNvSpPr>
            <a:spLocks noGrp="1"/>
          </p:cNvSpPr>
          <p:nvPr>
            <p:ph type="dt" sz="half" idx="10"/>
          </p:nvPr>
        </p:nvSpPr>
        <p:spPr/>
        <p:txBody>
          <a:bodyPr/>
          <a:lstStyle/>
          <a:p>
            <a:fld id="{DA9BD6BD-1DEE-42B2-A32B-0A286CEF670E}" type="datetime1">
              <a:rPr lang="en-GB" smtClean="0"/>
              <a:t>16/10/2023</a:t>
            </a:fld>
            <a:endParaRPr lang="en-US" dirty="0"/>
          </a:p>
        </p:txBody>
      </p:sp>
      <p:sp>
        <p:nvSpPr>
          <p:cNvPr id="4" name="Footer Placeholder 3">
            <a:extLst>
              <a:ext uri="{FF2B5EF4-FFF2-40B4-BE49-F238E27FC236}">
                <a16:creationId xmlns:a16="http://schemas.microsoft.com/office/drawing/2014/main" id="{CB7CA11E-1834-94D4-6C12-EB64634432E7}"/>
              </a:ext>
            </a:extLst>
          </p:cNvPr>
          <p:cNvSpPr>
            <a:spLocks noGrp="1"/>
          </p:cNvSpPr>
          <p:nvPr>
            <p:ph type="ftr" sz="quarter" idx="11"/>
          </p:nvPr>
        </p:nvSpPr>
        <p:spPr/>
        <p:txBody>
          <a:bodyPr/>
          <a:lstStyle/>
          <a:p>
            <a:r>
              <a:rPr lang="en-US"/>
              <a:t>NEASQC industrial use cases</a:t>
            </a:r>
            <a:endParaRPr lang="en-US" dirty="0"/>
          </a:p>
        </p:txBody>
      </p:sp>
      <p:sp>
        <p:nvSpPr>
          <p:cNvPr id="6" name="Slide Number Placeholder 5">
            <a:extLst>
              <a:ext uri="{FF2B5EF4-FFF2-40B4-BE49-F238E27FC236}">
                <a16:creationId xmlns:a16="http://schemas.microsoft.com/office/drawing/2014/main" id="{A2D9E77F-3B5A-6FCD-184B-163F06F2975E}"/>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11" name="Picture 10" descr="A qr code with a logo&#10;&#10;Description automatically generated with medium confidence">
            <a:extLst>
              <a:ext uri="{FF2B5EF4-FFF2-40B4-BE49-F238E27FC236}">
                <a16:creationId xmlns:a16="http://schemas.microsoft.com/office/drawing/2014/main" id="{7799018C-806A-81CB-DB5C-33F8CB1CE6B6}"/>
              </a:ext>
            </a:extLst>
          </p:cNvPr>
          <p:cNvPicPr>
            <a:picLocks noChangeAspect="1"/>
          </p:cNvPicPr>
          <p:nvPr/>
        </p:nvPicPr>
        <p:blipFill>
          <a:blip r:embed="rId5"/>
          <a:stretch>
            <a:fillRect/>
          </a:stretch>
        </p:blipFill>
        <p:spPr>
          <a:xfrm>
            <a:off x="8905564" y="2336800"/>
            <a:ext cx="3041959" cy="3041959"/>
          </a:xfrm>
          <a:prstGeom prst="rect">
            <a:avLst/>
          </a:prstGeom>
        </p:spPr>
      </p:pic>
    </p:spTree>
    <p:extLst>
      <p:ext uri="{BB962C8B-B14F-4D97-AF65-F5344CB8AC3E}">
        <p14:creationId xmlns:p14="http://schemas.microsoft.com/office/powerpoint/2010/main" val="3462814180"/>
      </p:ext>
    </p:extLst>
  </p:cSld>
  <p:clrMapOvr>
    <a:masterClrMapping/>
  </p:clrMapOvr>
  <mc:AlternateContent xmlns:mc="http://schemas.openxmlformats.org/markup-compatibility/2006">
    <mc:Choice xmlns:p14="http://schemas.microsoft.com/office/powerpoint/2010/main" Requires="p14">
      <p:transition spd="slow" p14:dur="3400" advTm="10000">
        <p14:reveal/>
      </p:transition>
    </mc:Choice>
    <mc:Fallback>
      <p:transition spd="slow"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FE0D-D329-339E-F290-D169E7134337}"/>
              </a:ext>
            </a:extLst>
          </p:cNvPr>
          <p:cNvSpPr>
            <a:spLocks noGrp="1"/>
          </p:cNvSpPr>
          <p:nvPr>
            <p:ph type="title"/>
          </p:nvPr>
        </p:nvSpPr>
        <p:spPr/>
        <p:txBody>
          <a:bodyPr/>
          <a:lstStyle/>
          <a:p>
            <a:pPr lvl="0"/>
            <a:r>
              <a:rPr lang="en-GB" dirty="0"/>
              <a:t>Chemistry</a:t>
            </a:r>
          </a:p>
        </p:txBody>
      </p:sp>
      <p:sp>
        <p:nvSpPr>
          <p:cNvPr id="9" name="Text Placeholder 8">
            <a:extLst>
              <a:ext uri="{FF2B5EF4-FFF2-40B4-BE49-F238E27FC236}">
                <a16:creationId xmlns:a16="http://schemas.microsoft.com/office/drawing/2014/main" id="{7335C0CA-75AA-FA5E-00AD-AB46551F9F02}"/>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729E6223-413C-ADA2-BD46-0E775533DDDC}"/>
              </a:ext>
            </a:extLst>
          </p:cNvPr>
          <p:cNvSpPr>
            <a:spLocks noGrp="1"/>
          </p:cNvSpPr>
          <p:nvPr>
            <p:ph type="ftr" sz="quarter" idx="4294967295"/>
          </p:nvPr>
        </p:nvSpPr>
        <p:spPr>
          <a:xfrm>
            <a:off x="0" y="6302375"/>
            <a:ext cx="7564438" cy="365125"/>
          </a:xfrm>
        </p:spPr>
        <p:txBody>
          <a:bodyPr/>
          <a:lstStyle/>
          <a:p>
            <a:r>
              <a:rPr lang="en-US"/>
              <a:t>NEASQC industrial use cases</a:t>
            </a:r>
            <a:endParaRPr lang="en-US" dirty="0"/>
          </a:p>
        </p:txBody>
      </p:sp>
      <p:sp>
        <p:nvSpPr>
          <p:cNvPr id="5" name="Date Placeholder 4">
            <a:extLst>
              <a:ext uri="{FF2B5EF4-FFF2-40B4-BE49-F238E27FC236}">
                <a16:creationId xmlns:a16="http://schemas.microsoft.com/office/drawing/2014/main" id="{97C115FD-D1F4-DAE8-82BD-E233C7E21FC7}"/>
              </a:ext>
            </a:extLst>
          </p:cNvPr>
          <p:cNvSpPr>
            <a:spLocks noGrp="1"/>
          </p:cNvSpPr>
          <p:nvPr>
            <p:ph type="dt" sz="half" idx="4294967295"/>
          </p:nvPr>
        </p:nvSpPr>
        <p:spPr>
          <a:xfrm>
            <a:off x="10847388" y="6302375"/>
            <a:ext cx="1344612" cy="365125"/>
          </a:xfrm>
        </p:spPr>
        <p:txBody>
          <a:bodyPr/>
          <a:lstStyle/>
          <a:p>
            <a:fld id="{198BDA33-F261-48BC-8AD6-D558F796F5B1}" type="datetime1">
              <a:rPr lang="en-GB" smtClean="0"/>
              <a:t>16/10/2023</a:t>
            </a:fld>
            <a:endParaRPr lang="en-US" dirty="0"/>
          </a:p>
        </p:txBody>
      </p:sp>
      <p:sp>
        <p:nvSpPr>
          <p:cNvPr id="6" name="Slide Number Placeholder 5">
            <a:extLst>
              <a:ext uri="{FF2B5EF4-FFF2-40B4-BE49-F238E27FC236}">
                <a16:creationId xmlns:a16="http://schemas.microsoft.com/office/drawing/2014/main" id="{68CCC66C-0958-B4F6-FF3C-8EBE564B6016}"/>
              </a:ext>
            </a:extLst>
          </p:cNvPr>
          <p:cNvSpPr>
            <a:spLocks noGrp="1"/>
          </p:cNvSpPr>
          <p:nvPr>
            <p:ph type="sldNum" sz="quarter" idx="4294967295"/>
          </p:nvPr>
        </p:nvSpPr>
        <p:spPr>
          <a:xfrm>
            <a:off x="0" y="6176963"/>
            <a:ext cx="1062038" cy="490537"/>
          </a:xfrm>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685431579"/>
      </p:ext>
    </p:extLst>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4749-8F75-7C2E-10A6-B74D10C6F48E}"/>
              </a:ext>
            </a:extLst>
          </p:cNvPr>
          <p:cNvSpPr>
            <a:spLocks noGrp="1"/>
          </p:cNvSpPr>
          <p:nvPr>
            <p:ph type="title"/>
          </p:nvPr>
        </p:nvSpPr>
        <p:spPr/>
        <p:txBody>
          <a:bodyPr/>
          <a:lstStyle/>
          <a:p>
            <a:pPr lvl="0"/>
            <a:r>
              <a:rPr lang="en-GB" dirty="0"/>
              <a:t>Drug discovery</a:t>
            </a:r>
          </a:p>
        </p:txBody>
      </p:sp>
      <p:sp>
        <p:nvSpPr>
          <p:cNvPr id="11" name="Content Placeholder 10">
            <a:extLst>
              <a:ext uri="{FF2B5EF4-FFF2-40B4-BE49-F238E27FC236}">
                <a16:creationId xmlns:a16="http://schemas.microsoft.com/office/drawing/2014/main" id="{FCF018A8-C4BA-9D01-D63E-0DBCE36F1110}"/>
              </a:ext>
            </a:extLst>
          </p:cNvPr>
          <p:cNvSpPr>
            <a:spLocks noGrp="1"/>
          </p:cNvSpPr>
          <p:nvPr>
            <p:ph sz="half" idx="1"/>
          </p:nvPr>
        </p:nvSpPr>
        <p:spPr/>
        <p:txBody>
          <a:bodyPr>
            <a:normAutofit fontScale="62500" lnSpcReduction="20000"/>
          </a:bodyPr>
          <a:lstStyle/>
          <a:p>
            <a:pPr marL="0" indent="0">
              <a:buNone/>
            </a:pPr>
            <a:r>
              <a:rPr lang="en-GB" b="1" dirty="0"/>
              <a:t>Understanding chemical reactivity is very important for designing best way of making drug molecules. Quantum chemistry calculation accelerated by quantum computing will enable better informed decisions</a:t>
            </a:r>
          </a:p>
          <a:p>
            <a:r>
              <a:rPr lang="en-GB" dirty="0"/>
              <a:t>Our repository collects Python scripts and </a:t>
            </a:r>
            <a:r>
              <a:rPr lang="en-GB" dirty="0" err="1"/>
              <a:t>Jupyter</a:t>
            </a:r>
            <a:r>
              <a:rPr lang="en-GB" dirty="0"/>
              <a:t> notebooks that allow the user to test different variational algorithms. It contains custom functions developed by NEASQC partners, such as Variational Hamiltonian Ansatz and PBO (Pre-Born-Oppenheimer) Hamiltonian.</a:t>
            </a:r>
          </a:p>
          <a:p>
            <a:pPr lvl="1"/>
            <a:r>
              <a:rPr lang="en-GB" dirty="0">
                <a:hlinkClick r:id="rId2"/>
              </a:rPr>
              <a:t>https://github.com/NEASQC/Variationals_algorithms</a:t>
            </a:r>
            <a:r>
              <a:rPr lang="en-GB" dirty="0"/>
              <a:t> </a:t>
            </a:r>
          </a:p>
          <a:p>
            <a:r>
              <a:rPr lang="en-GB" dirty="0"/>
              <a:t>We also propose </a:t>
            </a:r>
            <a:r>
              <a:rPr lang="en-GB" dirty="0" err="1"/>
              <a:t>KraChem</a:t>
            </a:r>
            <a:r>
              <a:rPr lang="en-GB" dirty="0"/>
              <a:t>, a beta-version Python library designed for working with chemical molecules, fragmentation, based on chemical files input and mathematical tools from graph theory.</a:t>
            </a:r>
          </a:p>
          <a:p>
            <a:pPr lvl="1"/>
            <a:r>
              <a:rPr lang="en-GB" dirty="0">
                <a:hlinkClick r:id="rId3"/>
              </a:rPr>
              <a:t>https://github.com/NEASQC/qfrag</a:t>
            </a:r>
            <a:r>
              <a:rPr lang="en-GB" dirty="0"/>
              <a:t> </a:t>
            </a:r>
          </a:p>
          <a:p>
            <a:r>
              <a:rPr lang="en-GB" dirty="0"/>
              <a:t>Publications: </a:t>
            </a:r>
            <a:r>
              <a:rPr lang="en-GB" dirty="0">
                <a:hlinkClick r:id="rId4"/>
              </a:rPr>
              <a:t>https://www.neasqc.eu/use-case/drug-discovery/</a:t>
            </a:r>
            <a:r>
              <a:rPr lang="en-GB" dirty="0"/>
              <a:t> </a:t>
            </a:r>
          </a:p>
        </p:txBody>
      </p:sp>
      <p:pic>
        <p:nvPicPr>
          <p:cNvPr id="21" name="Content Placeholder 20" descr="Molecules">
            <a:extLst>
              <a:ext uri="{FF2B5EF4-FFF2-40B4-BE49-F238E27FC236}">
                <a16:creationId xmlns:a16="http://schemas.microsoft.com/office/drawing/2014/main" id="{D2F8ABF3-88D7-7FD4-E6C2-17750E0AA595}"/>
              </a:ext>
            </a:extLst>
          </p:cNvPr>
          <p:cNvPicPr>
            <a:picLocks noGrp="1" noChangeAspect="1"/>
          </p:cNvPicPr>
          <p:nvPr>
            <p:ph sz="half" idx="2"/>
          </p:nvPr>
        </p:nvPicPr>
        <p:blipFill>
          <a:blip r:embed="rId5"/>
          <a:stretch>
            <a:fillRect/>
          </a:stretch>
        </p:blipFill>
        <p:spPr>
          <a:xfrm>
            <a:off x="6188075" y="2498566"/>
            <a:ext cx="5194300" cy="3462021"/>
          </a:xfrm>
        </p:spPr>
      </p:pic>
      <p:sp>
        <p:nvSpPr>
          <p:cNvPr id="5" name="Date Placeholder 4">
            <a:extLst>
              <a:ext uri="{FF2B5EF4-FFF2-40B4-BE49-F238E27FC236}">
                <a16:creationId xmlns:a16="http://schemas.microsoft.com/office/drawing/2014/main" id="{E32050F1-BF38-0095-732B-43DA4C4895D4}"/>
              </a:ext>
            </a:extLst>
          </p:cNvPr>
          <p:cNvSpPr>
            <a:spLocks noGrp="1"/>
          </p:cNvSpPr>
          <p:nvPr>
            <p:ph type="dt" sz="half" idx="10"/>
          </p:nvPr>
        </p:nvSpPr>
        <p:spPr/>
        <p:txBody>
          <a:bodyPr/>
          <a:lstStyle/>
          <a:p>
            <a:fld id="{2DD33154-2CC1-4BB7-815A-7BECA8F45D64}" type="datetime1">
              <a:rPr lang="en-GB" smtClean="0"/>
              <a:t>16/10/2023</a:t>
            </a:fld>
            <a:endParaRPr lang="en-US" dirty="0"/>
          </a:p>
        </p:txBody>
      </p:sp>
      <p:sp>
        <p:nvSpPr>
          <p:cNvPr id="4" name="Footer Placeholder 3">
            <a:extLst>
              <a:ext uri="{FF2B5EF4-FFF2-40B4-BE49-F238E27FC236}">
                <a16:creationId xmlns:a16="http://schemas.microsoft.com/office/drawing/2014/main" id="{8A44CBC9-494B-377C-50A7-A0B9C83048AD}"/>
              </a:ext>
            </a:extLst>
          </p:cNvPr>
          <p:cNvSpPr>
            <a:spLocks noGrp="1"/>
          </p:cNvSpPr>
          <p:nvPr>
            <p:ph type="ftr" sz="quarter" idx="11"/>
          </p:nvPr>
        </p:nvSpPr>
        <p:spPr/>
        <p:txBody>
          <a:bodyPr/>
          <a:lstStyle/>
          <a:p>
            <a:r>
              <a:rPr lang="en-US"/>
              <a:t>NEASQC industrial use cases</a:t>
            </a:r>
            <a:endParaRPr lang="en-US" dirty="0"/>
          </a:p>
        </p:txBody>
      </p:sp>
      <p:sp>
        <p:nvSpPr>
          <p:cNvPr id="6" name="Slide Number Placeholder 5">
            <a:extLst>
              <a:ext uri="{FF2B5EF4-FFF2-40B4-BE49-F238E27FC236}">
                <a16:creationId xmlns:a16="http://schemas.microsoft.com/office/drawing/2014/main" id="{61EBEA99-6E15-EA04-1ED4-FE0190B849C3}"/>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1026" name="Picture 2">
            <a:extLst>
              <a:ext uri="{FF2B5EF4-FFF2-40B4-BE49-F238E27FC236}">
                <a16:creationId xmlns:a16="http://schemas.microsoft.com/office/drawing/2014/main" id="{2E61619A-16A4-17B3-3097-BFDA135CB1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99" y="1777346"/>
            <a:ext cx="1747521" cy="677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A7E3828-CD22-7F45-ADF6-22100E7BEE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0594" y="1856346"/>
            <a:ext cx="1458665" cy="5657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4C52E44-DD2C-4106-AD1E-8E9EB47A63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48439" y="1827456"/>
            <a:ext cx="1633559" cy="57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177095"/>
      </p:ext>
    </p:extLst>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4FEEC-52D9-C372-4064-CCFCA06C219E}"/>
              </a:ext>
            </a:extLst>
          </p:cNvPr>
          <p:cNvSpPr>
            <a:spLocks noGrp="1"/>
          </p:cNvSpPr>
          <p:nvPr>
            <p:ph type="title"/>
          </p:nvPr>
        </p:nvSpPr>
        <p:spPr/>
        <p:txBody>
          <a:bodyPr/>
          <a:lstStyle/>
          <a:p>
            <a:pPr lvl="0"/>
            <a:r>
              <a:rPr lang="en-GB" dirty="0"/>
              <a:t>CO</a:t>
            </a:r>
            <a:r>
              <a:rPr lang="en-GB" baseline="-25000" dirty="0"/>
              <a:t>2</a:t>
            </a:r>
            <a:r>
              <a:rPr lang="en-GB" dirty="0"/>
              <a:t> recapture</a:t>
            </a:r>
          </a:p>
        </p:txBody>
      </p:sp>
      <p:sp>
        <p:nvSpPr>
          <p:cNvPr id="16" name="Content Placeholder 15">
            <a:extLst>
              <a:ext uri="{FF2B5EF4-FFF2-40B4-BE49-F238E27FC236}">
                <a16:creationId xmlns:a16="http://schemas.microsoft.com/office/drawing/2014/main" id="{1FBD4641-FA4A-7337-9AD9-ED42468BCB18}"/>
              </a:ext>
            </a:extLst>
          </p:cNvPr>
          <p:cNvSpPr>
            <a:spLocks noGrp="1"/>
          </p:cNvSpPr>
          <p:nvPr>
            <p:ph sz="half" idx="1"/>
          </p:nvPr>
        </p:nvSpPr>
        <p:spPr/>
        <p:txBody>
          <a:bodyPr>
            <a:normAutofit fontScale="70000" lnSpcReduction="20000"/>
          </a:bodyPr>
          <a:lstStyle/>
          <a:p>
            <a:pPr marL="0" indent="0">
              <a:buNone/>
            </a:pPr>
            <a:r>
              <a:rPr lang="en-GB" b="1" dirty="0"/>
              <a:t>CO</a:t>
            </a:r>
            <a:r>
              <a:rPr lang="en-GB" b="1" baseline="-25000" dirty="0"/>
              <a:t>2</a:t>
            </a:r>
            <a:r>
              <a:rPr lang="en-GB" b="1" dirty="0"/>
              <a:t> recapture </a:t>
            </a:r>
            <a:r>
              <a:rPr lang="en-US" b="1" dirty="0"/>
              <a:t>helps</a:t>
            </a:r>
            <a:r>
              <a:rPr lang="en-GB" b="1" dirty="0"/>
              <a:t> reverse atmospheric </a:t>
            </a:r>
            <a:r>
              <a:rPr lang="en-US" b="1" dirty="0"/>
              <a:t>flue-gas</a:t>
            </a:r>
            <a:r>
              <a:rPr lang="en-GB" b="1" dirty="0"/>
              <a:t> pollution. Quantum computing could </a:t>
            </a:r>
            <a:r>
              <a:rPr lang="en-US" b="1" dirty="0"/>
              <a:t>help determine the most efficient</a:t>
            </a:r>
            <a:r>
              <a:rPr lang="en-GB" b="1" dirty="0"/>
              <a:t> adsorption </a:t>
            </a:r>
            <a:r>
              <a:rPr lang="en-US" b="1" dirty="0"/>
              <a:t>surfaces for</a:t>
            </a:r>
            <a:r>
              <a:rPr lang="en-GB" b="1" dirty="0"/>
              <a:t> CO2</a:t>
            </a:r>
          </a:p>
          <a:p>
            <a:r>
              <a:rPr lang="en-GB" dirty="0"/>
              <a:t>We released code that allows for the calculation of the ground state energy of benzene under spatial deformations by using a state-of-the-art  QC methodology – the variational quantum </a:t>
            </a:r>
            <a:r>
              <a:rPr lang="en-GB" dirty="0" err="1"/>
              <a:t>eigensolver</a:t>
            </a:r>
            <a:r>
              <a:rPr lang="en-GB" dirty="0"/>
              <a:t>. Two types of QC </a:t>
            </a:r>
            <a:r>
              <a:rPr lang="en-GB" dirty="0" err="1"/>
              <a:t>ansatze</a:t>
            </a:r>
            <a:r>
              <a:rPr lang="en-GB" dirty="0"/>
              <a:t> are implemented. The code supports noisy simulations and three types of spatial deformations of the benzene molecule.  </a:t>
            </a:r>
          </a:p>
          <a:p>
            <a:r>
              <a:rPr lang="en-GB" dirty="0">
                <a:hlinkClick r:id="rId2"/>
              </a:rPr>
              <a:t>https://github.com/NEASQC/D4.2</a:t>
            </a:r>
            <a:endParaRPr lang="en-GB" dirty="0"/>
          </a:p>
          <a:p>
            <a:r>
              <a:rPr lang="en-GB" dirty="0"/>
              <a:t>Publications: </a:t>
            </a:r>
            <a:r>
              <a:rPr lang="en-GB" dirty="0">
                <a:hlinkClick r:id="rId3"/>
              </a:rPr>
              <a:t>https://www.neasqc.eu/use-case/co2-recapture/</a:t>
            </a:r>
            <a:r>
              <a:rPr lang="en-GB" dirty="0"/>
              <a:t> </a:t>
            </a:r>
          </a:p>
        </p:txBody>
      </p:sp>
      <p:pic>
        <p:nvPicPr>
          <p:cNvPr id="24" name="Content Placeholder 23" descr="A picture containing plant, woodland, old-growth forest, forest&#10;&#10;Description automatically generated">
            <a:extLst>
              <a:ext uri="{FF2B5EF4-FFF2-40B4-BE49-F238E27FC236}">
                <a16:creationId xmlns:a16="http://schemas.microsoft.com/office/drawing/2014/main" id="{59A50B75-062C-EFB2-EE48-6060A32F53B5}"/>
              </a:ext>
            </a:extLst>
          </p:cNvPr>
          <p:cNvPicPr>
            <a:picLocks noGrp="1" noChangeAspect="1"/>
          </p:cNvPicPr>
          <p:nvPr>
            <p:ph sz="half" idx="2"/>
          </p:nvPr>
        </p:nvPicPr>
        <p:blipFill>
          <a:blip r:embed="rId4"/>
          <a:stretch>
            <a:fillRect/>
          </a:stretch>
        </p:blipFill>
        <p:spPr>
          <a:xfrm>
            <a:off x="6188075" y="2416863"/>
            <a:ext cx="5194300" cy="3462866"/>
          </a:xfrm>
        </p:spPr>
      </p:pic>
      <p:sp>
        <p:nvSpPr>
          <p:cNvPr id="5" name="Date Placeholder 4">
            <a:extLst>
              <a:ext uri="{FF2B5EF4-FFF2-40B4-BE49-F238E27FC236}">
                <a16:creationId xmlns:a16="http://schemas.microsoft.com/office/drawing/2014/main" id="{33CD76F9-A7AA-ACA7-4262-5451F633CD1F}"/>
              </a:ext>
            </a:extLst>
          </p:cNvPr>
          <p:cNvSpPr>
            <a:spLocks noGrp="1"/>
          </p:cNvSpPr>
          <p:nvPr>
            <p:ph type="dt" sz="half" idx="10"/>
          </p:nvPr>
        </p:nvSpPr>
        <p:spPr/>
        <p:txBody>
          <a:bodyPr/>
          <a:lstStyle/>
          <a:p>
            <a:fld id="{85ED1FB6-7315-4B2D-89E6-7CA362665E70}" type="datetime1">
              <a:rPr lang="en-GB" smtClean="0"/>
              <a:t>16/10/2023</a:t>
            </a:fld>
            <a:endParaRPr lang="en-US" dirty="0"/>
          </a:p>
        </p:txBody>
      </p:sp>
      <p:sp>
        <p:nvSpPr>
          <p:cNvPr id="4" name="Footer Placeholder 3">
            <a:extLst>
              <a:ext uri="{FF2B5EF4-FFF2-40B4-BE49-F238E27FC236}">
                <a16:creationId xmlns:a16="http://schemas.microsoft.com/office/drawing/2014/main" id="{4C8BBDCA-C74D-D3D2-6E13-4E1ED26D963B}"/>
              </a:ext>
            </a:extLst>
          </p:cNvPr>
          <p:cNvSpPr>
            <a:spLocks noGrp="1"/>
          </p:cNvSpPr>
          <p:nvPr>
            <p:ph type="ftr" sz="quarter" idx="11"/>
          </p:nvPr>
        </p:nvSpPr>
        <p:spPr/>
        <p:txBody>
          <a:bodyPr/>
          <a:lstStyle/>
          <a:p>
            <a:r>
              <a:rPr lang="en-US"/>
              <a:t>NEASQC industrial use cases</a:t>
            </a:r>
            <a:endParaRPr lang="en-US" dirty="0"/>
          </a:p>
        </p:txBody>
      </p:sp>
      <p:sp>
        <p:nvSpPr>
          <p:cNvPr id="6" name="Slide Number Placeholder 5">
            <a:extLst>
              <a:ext uri="{FF2B5EF4-FFF2-40B4-BE49-F238E27FC236}">
                <a16:creationId xmlns:a16="http://schemas.microsoft.com/office/drawing/2014/main" id="{96A7B1C2-738C-F97E-D2ED-1D13DE611C5D}"/>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2050" name="Picture 2">
            <a:extLst>
              <a:ext uri="{FF2B5EF4-FFF2-40B4-BE49-F238E27FC236}">
                <a16:creationId xmlns:a16="http://schemas.microsoft.com/office/drawing/2014/main" id="{E6C8DA77-F89D-D5DB-7692-262C66A675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9040" y="1559719"/>
            <a:ext cx="1107758" cy="8755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69C09D2B-68F9-D157-FAE4-44EBBB7C91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2274" y="1856346"/>
            <a:ext cx="1458665" cy="5657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8B12D42-8965-9DC5-BA6F-9786A6B70F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1239" y="1827456"/>
            <a:ext cx="1633559" cy="57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383918"/>
      </p:ext>
    </p:extLst>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FBFD-3D81-BFAB-0E49-189554F14DDB}"/>
              </a:ext>
            </a:extLst>
          </p:cNvPr>
          <p:cNvSpPr>
            <a:spLocks noGrp="1"/>
          </p:cNvSpPr>
          <p:nvPr>
            <p:ph type="title"/>
          </p:nvPr>
        </p:nvSpPr>
        <p:spPr/>
        <p:txBody>
          <a:bodyPr/>
          <a:lstStyle/>
          <a:p>
            <a:pPr lvl="0"/>
            <a:r>
              <a:rPr lang="en-GB" dirty="0"/>
              <a:t>Machine Learning &amp; Optimisation</a:t>
            </a:r>
          </a:p>
        </p:txBody>
      </p:sp>
      <p:sp>
        <p:nvSpPr>
          <p:cNvPr id="9" name="Text Placeholder 8">
            <a:extLst>
              <a:ext uri="{FF2B5EF4-FFF2-40B4-BE49-F238E27FC236}">
                <a16:creationId xmlns:a16="http://schemas.microsoft.com/office/drawing/2014/main" id="{746E96B0-C8FF-29EF-4A9A-35CC14D07623}"/>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DB519B38-3C75-3B17-55B1-D35931AFB089}"/>
              </a:ext>
            </a:extLst>
          </p:cNvPr>
          <p:cNvSpPr>
            <a:spLocks noGrp="1"/>
          </p:cNvSpPr>
          <p:nvPr>
            <p:ph type="ftr" sz="quarter" idx="4294967295"/>
          </p:nvPr>
        </p:nvSpPr>
        <p:spPr>
          <a:xfrm>
            <a:off x="0" y="6302375"/>
            <a:ext cx="7564438" cy="365125"/>
          </a:xfrm>
        </p:spPr>
        <p:txBody>
          <a:bodyPr/>
          <a:lstStyle/>
          <a:p>
            <a:r>
              <a:rPr lang="en-US"/>
              <a:t>NEASQC industrial use cases</a:t>
            </a:r>
            <a:endParaRPr lang="en-US" dirty="0"/>
          </a:p>
        </p:txBody>
      </p:sp>
      <p:sp>
        <p:nvSpPr>
          <p:cNvPr id="5" name="Date Placeholder 4">
            <a:extLst>
              <a:ext uri="{FF2B5EF4-FFF2-40B4-BE49-F238E27FC236}">
                <a16:creationId xmlns:a16="http://schemas.microsoft.com/office/drawing/2014/main" id="{21BDE4EB-8076-C232-8559-6E2208DA91AE}"/>
              </a:ext>
            </a:extLst>
          </p:cNvPr>
          <p:cNvSpPr>
            <a:spLocks noGrp="1"/>
          </p:cNvSpPr>
          <p:nvPr>
            <p:ph type="dt" sz="half" idx="4294967295"/>
          </p:nvPr>
        </p:nvSpPr>
        <p:spPr>
          <a:xfrm>
            <a:off x="10847388" y="6302375"/>
            <a:ext cx="1344612" cy="365125"/>
          </a:xfrm>
        </p:spPr>
        <p:txBody>
          <a:bodyPr/>
          <a:lstStyle/>
          <a:p>
            <a:fld id="{0A903EF4-C1E2-452E-8214-D5BEEB2CFCDB}" type="datetime1">
              <a:rPr lang="en-GB" smtClean="0"/>
              <a:t>16/10/2023</a:t>
            </a:fld>
            <a:endParaRPr lang="en-US" dirty="0"/>
          </a:p>
        </p:txBody>
      </p:sp>
      <p:sp>
        <p:nvSpPr>
          <p:cNvPr id="6" name="Slide Number Placeholder 5">
            <a:extLst>
              <a:ext uri="{FF2B5EF4-FFF2-40B4-BE49-F238E27FC236}">
                <a16:creationId xmlns:a16="http://schemas.microsoft.com/office/drawing/2014/main" id="{9DD2DDA0-BAD6-9AE2-263F-4857E5225A54}"/>
              </a:ext>
            </a:extLst>
          </p:cNvPr>
          <p:cNvSpPr>
            <a:spLocks noGrp="1"/>
          </p:cNvSpPr>
          <p:nvPr>
            <p:ph type="sldNum" sz="quarter" idx="4294967295"/>
          </p:nvPr>
        </p:nvSpPr>
        <p:spPr>
          <a:xfrm>
            <a:off x="0" y="6176963"/>
            <a:ext cx="1062038" cy="490537"/>
          </a:xfrm>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218491243"/>
      </p:ext>
    </p:extLst>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94367-9CC9-8F66-5AE5-A355523EF007}"/>
              </a:ext>
            </a:extLst>
          </p:cNvPr>
          <p:cNvSpPr>
            <a:spLocks noGrp="1"/>
          </p:cNvSpPr>
          <p:nvPr>
            <p:ph type="title"/>
          </p:nvPr>
        </p:nvSpPr>
        <p:spPr/>
        <p:txBody>
          <a:bodyPr/>
          <a:lstStyle/>
          <a:p>
            <a:pPr lvl="0"/>
            <a:r>
              <a:rPr lang="en-GB" dirty="0"/>
              <a:t>Reinforcement learning for stock management</a:t>
            </a:r>
          </a:p>
        </p:txBody>
      </p:sp>
      <p:sp>
        <p:nvSpPr>
          <p:cNvPr id="11" name="Content Placeholder 10">
            <a:extLst>
              <a:ext uri="{FF2B5EF4-FFF2-40B4-BE49-F238E27FC236}">
                <a16:creationId xmlns:a16="http://schemas.microsoft.com/office/drawing/2014/main" id="{DE3C278C-8C83-1E8C-6665-FBDA4C2CF013}"/>
              </a:ext>
            </a:extLst>
          </p:cNvPr>
          <p:cNvSpPr>
            <a:spLocks noGrp="1"/>
          </p:cNvSpPr>
          <p:nvPr>
            <p:ph sz="half" idx="1"/>
          </p:nvPr>
        </p:nvSpPr>
        <p:spPr/>
        <p:txBody>
          <a:bodyPr>
            <a:normAutofit/>
          </a:bodyPr>
          <a:lstStyle/>
          <a:p>
            <a:pPr marL="0" indent="0">
              <a:buNone/>
            </a:pPr>
            <a:r>
              <a:rPr lang="en-GB" sz="2000" b="1" dirty="0"/>
              <a:t>In geoscience, inventory management and process optimization, optimal results depend on ideal sequences of decision. They require adaptive strategies, involving many correlated parameters. Quantum-enabled reinforcement learning could make it possible to tackle more complex correlations better and faster</a:t>
            </a:r>
          </a:p>
          <a:p>
            <a:r>
              <a:rPr lang="en-GB" sz="2000" dirty="0"/>
              <a:t>Publications: </a:t>
            </a:r>
            <a:r>
              <a:rPr lang="en-GB" sz="2000" dirty="0">
                <a:hlinkClick r:id="rId2"/>
              </a:rPr>
              <a:t>https://www.neasqc.eu/use-case/reinforcement-learning-for-inventory-management/</a:t>
            </a:r>
            <a:r>
              <a:rPr lang="en-GB" sz="2000" dirty="0"/>
              <a:t> </a:t>
            </a:r>
          </a:p>
        </p:txBody>
      </p:sp>
      <p:pic>
        <p:nvPicPr>
          <p:cNvPr id="19" name="Content Placeholder 18" descr="A picture containing steel, iron, metal, engineering&#10;&#10;Description automatically generated">
            <a:extLst>
              <a:ext uri="{FF2B5EF4-FFF2-40B4-BE49-F238E27FC236}">
                <a16:creationId xmlns:a16="http://schemas.microsoft.com/office/drawing/2014/main" id="{5CABBAF7-7BE7-A753-5B22-4FDF0691CEA0}"/>
              </a:ext>
            </a:extLst>
          </p:cNvPr>
          <p:cNvPicPr>
            <a:picLocks noGrp="1" noChangeAspect="1"/>
          </p:cNvPicPr>
          <p:nvPr>
            <p:ph sz="half" idx="2"/>
          </p:nvPr>
        </p:nvPicPr>
        <p:blipFill>
          <a:blip r:embed="rId3"/>
          <a:stretch>
            <a:fillRect/>
          </a:stretch>
        </p:blipFill>
        <p:spPr>
          <a:xfrm>
            <a:off x="6188075" y="2452502"/>
            <a:ext cx="5194300" cy="3127429"/>
          </a:xfrm>
        </p:spPr>
      </p:pic>
      <p:sp>
        <p:nvSpPr>
          <p:cNvPr id="5" name="Date Placeholder 4">
            <a:extLst>
              <a:ext uri="{FF2B5EF4-FFF2-40B4-BE49-F238E27FC236}">
                <a16:creationId xmlns:a16="http://schemas.microsoft.com/office/drawing/2014/main" id="{2B951AD6-9DA6-20FC-CAAB-331EC834690F}"/>
              </a:ext>
            </a:extLst>
          </p:cNvPr>
          <p:cNvSpPr>
            <a:spLocks noGrp="1"/>
          </p:cNvSpPr>
          <p:nvPr>
            <p:ph type="dt" sz="half" idx="10"/>
          </p:nvPr>
        </p:nvSpPr>
        <p:spPr/>
        <p:txBody>
          <a:bodyPr/>
          <a:lstStyle/>
          <a:p>
            <a:fld id="{0A0A9909-968C-4F7A-B48E-6A82A5DE0834}" type="datetime1">
              <a:rPr lang="en-GB" smtClean="0"/>
              <a:t>16/10/2023</a:t>
            </a:fld>
            <a:endParaRPr lang="en-US" dirty="0"/>
          </a:p>
        </p:txBody>
      </p:sp>
      <p:sp>
        <p:nvSpPr>
          <p:cNvPr id="4" name="Footer Placeholder 3">
            <a:extLst>
              <a:ext uri="{FF2B5EF4-FFF2-40B4-BE49-F238E27FC236}">
                <a16:creationId xmlns:a16="http://schemas.microsoft.com/office/drawing/2014/main" id="{FC3886EC-FFF2-EE6D-E7B9-B18F0F165631}"/>
              </a:ext>
            </a:extLst>
          </p:cNvPr>
          <p:cNvSpPr>
            <a:spLocks noGrp="1"/>
          </p:cNvSpPr>
          <p:nvPr>
            <p:ph type="ftr" sz="quarter" idx="11"/>
          </p:nvPr>
        </p:nvSpPr>
        <p:spPr/>
        <p:txBody>
          <a:bodyPr/>
          <a:lstStyle/>
          <a:p>
            <a:r>
              <a:rPr lang="en-US"/>
              <a:t>NEASQC industrial use cases</a:t>
            </a:r>
            <a:endParaRPr lang="en-US" dirty="0"/>
          </a:p>
        </p:txBody>
      </p:sp>
      <p:sp>
        <p:nvSpPr>
          <p:cNvPr id="6" name="Slide Number Placeholder 5">
            <a:extLst>
              <a:ext uri="{FF2B5EF4-FFF2-40B4-BE49-F238E27FC236}">
                <a16:creationId xmlns:a16="http://schemas.microsoft.com/office/drawing/2014/main" id="{0FFC36E9-D67C-B265-B31D-40C73990BC45}"/>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3074" name="Picture 2">
            <a:extLst>
              <a:ext uri="{FF2B5EF4-FFF2-40B4-BE49-F238E27FC236}">
                <a16:creationId xmlns:a16="http://schemas.microsoft.com/office/drawing/2014/main" id="{1DE186B3-B85E-C4D0-9A15-F40D4E1FA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0160" y="1668147"/>
            <a:ext cx="1690370" cy="6556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5A1A686-42BE-CA66-0A7E-2758EDEC56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8560" y="1559719"/>
            <a:ext cx="1107758" cy="87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536180"/>
      </p:ext>
    </p:extLst>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is">
  <a:themeElements>
    <a:clrScheme name="NEASQC">
      <a:dk1>
        <a:srgbClr val="000000"/>
      </a:dk1>
      <a:lt1>
        <a:sysClr val="window" lastClr="FFFFFF"/>
      </a:lt1>
      <a:dk2>
        <a:srgbClr val="212121"/>
      </a:dk2>
      <a:lt2>
        <a:srgbClr val="9D9D9C"/>
      </a:lt2>
      <a:accent1>
        <a:srgbClr val="36A9E1"/>
      </a:accent1>
      <a:accent2>
        <a:srgbClr val="D94562"/>
      </a:accent2>
      <a:accent3>
        <a:srgbClr val="11698C"/>
      </a:accent3>
      <a:accent4>
        <a:srgbClr val="8C8618"/>
      </a:accent4>
      <a:accent5>
        <a:srgbClr val="D9CF1A"/>
      </a:accent5>
      <a:accent6>
        <a:srgbClr val="9D9D9C"/>
      </a:accent6>
      <a:hlink>
        <a:srgbClr val="11698C"/>
      </a:hlink>
      <a:folHlink>
        <a:srgbClr val="A5A5A5"/>
      </a:folHlink>
    </a:clrScheme>
    <a:fontScheme name="NEASQC">
      <a:majorFont>
        <a:latin typeface="Agency FB"/>
        <a:ea typeface=""/>
        <a:cs typeface=""/>
      </a:majorFont>
      <a:minorFont>
        <a:latin typeface="Calibri"/>
        <a:ea typeface=""/>
        <a:cs typeface=""/>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NEASQC-in-brief_20200525" id="{55285705-EE98-48DB-AE11-442A1AABAA66}" vid="{AF84A072-43FA-4159-8A68-7916BE071B4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84025D4A3ABE4DA1AEF5CE85EAAC0F" ma:contentTypeVersion="13" ma:contentTypeDescription="Create a new document." ma:contentTypeScope="" ma:versionID="5cf03344aca44ab7cf6ee4af451bb406">
  <xsd:schema xmlns:xsd="http://www.w3.org/2001/XMLSchema" xmlns:xs="http://www.w3.org/2001/XMLSchema" xmlns:p="http://schemas.microsoft.com/office/2006/metadata/properties" xmlns:ns3="a357b76f-2e04-41a4-b871-e8bf0664d481" xmlns:ns4="49fe337d-7f34-4d50-9b23-c03e05781548" targetNamespace="http://schemas.microsoft.com/office/2006/metadata/properties" ma:root="true" ma:fieldsID="581183155d4c878bf81772696433dd10" ns3:_="" ns4:_="">
    <xsd:import namespace="a357b76f-2e04-41a4-b871-e8bf0664d481"/>
    <xsd:import namespace="49fe337d-7f34-4d50-9b23-c03e0578154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57b76f-2e04-41a4-b871-e8bf0664d4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fe337d-7f34-4d50-9b23-c03e0578154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22D1AB-DB52-43AB-A871-70EBAB8E25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57b76f-2e04-41a4-b871-e8bf0664d481"/>
    <ds:schemaRef ds:uri="49fe337d-7f34-4d50-9b23-c03e057815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E0A483-71BD-4DCA-910F-BF8F60689CE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47106F9-0BDF-4907-AF83-923ACB723E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NEASQC-template_20200525</Template>
  <TotalTime>598</TotalTime>
  <Words>1132</Words>
  <Application>Microsoft Office PowerPoint</Application>
  <PresentationFormat>Widescreen</PresentationFormat>
  <Paragraphs>119</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Agency FB</vt:lpstr>
      <vt:lpstr>-apple-system</vt:lpstr>
      <vt:lpstr>Arial</vt:lpstr>
      <vt:lpstr>Calibri</vt:lpstr>
      <vt:lpstr>Wingdings</vt:lpstr>
      <vt:lpstr>Wingdings 2</vt:lpstr>
      <vt:lpstr>Concis</vt:lpstr>
      <vt:lpstr>NEASQC industrial use cases</vt:lpstr>
      <vt:lpstr>NEASQC factsheet</vt:lpstr>
      <vt:lpstr>9 NISQ-compatible use cases</vt:lpstr>
      <vt:lpstr>Sharing NEASQC’s research results</vt:lpstr>
      <vt:lpstr>Chemistry</vt:lpstr>
      <vt:lpstr>Drug discovery</vt:lpstr>
      <vt:lpstr>CO2 recapture</vt:lpstr>
      <vt:lpstr>Machine Learning &amp; Optimisation</vt:lpstr>
      <vt:lpstr>Reinforcement learning for stock management</vt:lpstr>
      <vt:lpstr>Hard optimization problems for energy management</vt:lpstr>
      <vt:lpstr>Financial applications</vt:lpstr>
      <vt:lpstr>HPC mesh segmentation</vt:lpstr>
      <vt:lpstr>Symbolic AI and graph algorithmics</vt:lpstr>
      <vt:lpstr>Quantum natural language processing (QNLP)</vt:lpstr>
      <vt:lpstr>Quantum probabilistic safety assessment (QPSA)</vt:lpstr>
      <vt:lpstr>Quantum rule-based systems (QRBS) for breast cancer detection</vt:lpstr>
      <vt:lpstr>Thank you for your attention!       neasqc.eu       @neasqc       company/neasqc-project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NEASQC in a nutshell</dc:title>
  <dc:creator>Bernier-Bruna, Pascale</dc:creator>
  <cp:lastModifiedBy>Pascale Bernier-Bruna</cp:lastModifiedBy>
  <cp:revision>11</cp:revision>
  <dcterms:created xsi:type="dcterms:W3CDTF">2020-11-09T10:54:10Z</dcterms:created>
  <dcterms:modified xsi:type="dcterms:W3CDTF">2023-10-16T15:49:57Z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0x0101003184025D4A3ABE4DA1AEF5CE85EAAC0F</vt:lpwstr>
  </property>
  <property fmtid="{D5CDD505-2E9C-101B-9397-08002B2CF9AE}" pid="3" name="MSIP_Label_e463cba9-5f6c-478d-9329-7b2295e4e8ed_Enabled">
    <vt:lpwstr>true</vt:lpwstr>
  </property>
  <property fmtid="{D5CDD505-2E9C-101B-9397-08002B2CF9AE}" pid="4" name="MSIP_Label_e463cba9-5f6c-478d-9329-7b2295e4e8ed_SetDate">
    <vt:lpwstr>2020-05-25T15:34:15Z</vt:lpwstr>
  </property>
  <property fmtid="{D5CDD505-2E9C-101B-9397-08002B2CF9AE}" pid="5" name="MSIP_Label_e463cba9-5f6c-478d-9329-7b2295e4e8ed_Method">
    <vt:lpwstr>Standard</vt:lpwstr>
  </property>
  <property fmtid="{D5CDD505-2E9C-101B-9397-08002B2CF9AE}" pid="6" name="MSIP_Label_e463cba9-5f6c-478d-9329-7b2295e4e8ed_Name">
    <vt:lpwstr>All Employees_2</vt:lpwstr>
  </property>
  <property fmtid="{D5CDD505-2E9C-101B-9397-08002B2CF9AE}" pid="7" name="MSIP_Label_e463cba9-5f6c-478d-9329-7b2295e4e8ed_SiteId">
    <vt:lpwstr>33440fc6-b7c7-412c-bb73-0e70b0198d5a</vt:lpwstr>
  </property>
  <property fmtid="{D5CDD505-2E9C-101B-9397-08002B2CF9AE}" pid="8" name="MSIP_Label_e463cba9-5f6c-478d-9329-7b2295e4e8ed_ActionId">
    <vt:lpwstr>42ba2f37-20ba-4024-b0e9-6cd2cb193074</vt:lpwstr>
  </property>
  <property fmtid="{D5CDD505-2E9C-101B-9397-08002B2CF9AE}" pid="9" name="MSIP_Label_e463cba9-5f6c-478d-9329-7b2295e4e8ed_ContentBits">
    <vt:lpwstr>0</vt:lpwstr>
  </property>
</Properties>
</file>